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311" r:id="rId2"/>
    <p:sldId id="434" r:id="rId3"/>
    <p:sldId id="456" r:id="rId4"/>
    <p:sldId id="425" r:id="rId5"/>
    <p:sldId id="420" r:id="rId6"/>
    <p:sldId id="421" r:id="rId7"/>
    <p:sldId id="422" r:id="rId8"/>
    <p:sldId id="423" r:id="rId9"/>
    <p:sldId id="453" r:id="rId10"/>
    <p:sldId id="417" r:id="rId11"/>
    <p:sldId id="457" r:id="rId12"/>
    <p:sldId id="405" r:id="rId13"/>
    <p:sldId id="416" r:id="rId14"/>
    <p:sldId id="441" r:id="rId15"/>
    <p:sldId id="443" r:id="rId16"/>
    <p:sldId id="435" r:id="rId17"/>
    <p:sldId id="436" r:id="rId18"/>
    <p:sldId id="437" r:id="rId19"/>
    <p:sldId id="438" r:id="rId20"/>
    <p:sldId id="439" r:id="rId21"/>
    <p:sldId id="458" r:id="rId22"/>
    <p:sldId id="444" r:id="rId23"/>
    <p:sldId id="454" r:id="rId24"/>
    <p:sldId id="445" r:id="rId25"/>
    <p:sldId id="446" r:id="rId26"/>
    <p:sldId id="447" r:id="rId27"/>
    <p:sldId id="448" r:id="rId28"/>
    <p:sldId id="449" r:id="rId29"/>
    <p:sldId id="450" r:id="rId30"/>
    <p:sldId id="451" r:id="rId31"/>
    <p:sldId id="452" r:id="rId32"/>
    <p:sldId id="442" r:id="rId33"/>
  </p:sldIdLst>
  <p:sldSz cx="12192000" cy="6858000"/>
  <p:notesSz cx="6858000" cy="9144000"/>
  <p:custDataLst>
    <p:tags r:id="rId35"/>
  </p:custDataLst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ADE"/>
    <a:srgbClr val="BF00BF"/>
    <a:srgbClr val="CED0D3"/>
    <a:srgbClr val="697078"/>
    <a:srgbClr val="4E57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9CE55F-AB45-FC44-A4F5-427D0EF9060D}" v="9" dt="2024-09-26T08:58:25.167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47"/>
    <p:restoredTop sz="84507"/>
  </p:normalViewPr>
  <p:slideViewPr>
    <p:cSldViewPr snapToGrid="0">
      <p:cViewPr varScale="1">
        <p:scale>
          <a:sx n="159" d="100"/>
          <a:sy n="159" d="100"/>
        </p:scale>
        <p:origin x="280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7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6A3372-C556-4678-ADCC-3266A1490628}" type="datetimeFigureOut">
              <a:rPr lang="nb-NO" smtClean="0"/>
              <a:t>26.09.2024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9E8C22-00AC-4214-B956-F6F3EF5B7FE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40810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59700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52123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275524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52999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105949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37456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771883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792312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641385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371016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37101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287638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285878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912266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148978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543409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784803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398323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21992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324805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28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02037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29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82778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359666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30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600992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31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940712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32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12959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15869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07293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67679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19063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074056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8C22-00AC-4214-B956-F6F3EF5B7FED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81666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6.emf"/><Relationship Id="rId11" Type="http://schemas.openxmlformats.org/officeDocument/2006/relationships/image" Target="../media/image11.pn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2.jpeg"/><Relationship Id="rId7" Type="http://schemas.openxmlformats.org/officeDocument/2006/relationships/image" Target="../media/image6.emf"/><Relationship Id="rId12" Type="http://schemas.openxmlformats.org/officeDocument/2006/relationships/image" Target="../media/image1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6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e 13">
            <a:extLst>
              <a:ext uri="{FF2B5EF4-FFF2-40B4-BE49-F238E27FC236}">
                <a16:creationId xmlns:a16="http://schemas.microsoft.com/office/drawing/2014/main" id="{A04FFC8B-8507-4971-90CF-18E06BA18C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400" y="274457"/>
            <a:ext cx="1476759" cy="387097"/>
          </a:xfrm>
          <a:prstGeom prst="rect">
            <a:avLst/>
          </a:prstGeom>
        </p:spPr>
      </p:pic>
      <p:pic>
        <p:nvPicPr>
          <p:cNvPr id="12" name="Bilde 11">
            <a:extLst>
              <a:ext uri="{FF2B5EF4-FFF2-40B4-BE49-F238E27FC236}">
                <a16:creationId xmlns:a16="http://schemas.microsoft.com/office/drawing/2014/main" id="{A2B6300E-F1D0-4E99-927E-4D8E729BA09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371857"/>
          </a:xfrm>
          <a:prstGeom prst="rect">
            <a:avLst/>
          </a:prstGeom>
        </p:spPr>
      </p:pic>
      <p:graphicFrame>
        <p:nvGraphicFramePr>
          <p:cNvPr id="10" name="Objekt 9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70505449"/>
              </p:ext>
            </p:extLst>
          </p:nvPr>
        </p:nvGraphicFramePr>
        <p:xfrm>
          <a:off x="2119" y="1591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52" imgH="357" progId="TCLayout.ActiveDocument.1">
                  <p:embed/>
                </p:oleObj>
              </mc:Choice>
              <mc:Fallback>
                <p:oleObj name="think-cell Slide" r:id="rId5" imgW="352" imgH="357" progId="TCLayout.ActiveDocument.1">
                  <p:embed/>
                  <p:pic>
                    <p:nvPicPr>
                      <p:cNvPr id="10" name="Objekt 9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9" y="1591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ktangel 8"/>
          <p:cNvSpPr/>
          <p:nvPr userDrawn="1"/>
        </p:nvSpPr>
        <p:spPr>
          <a:xfrm>
            <a:off x="504" y="3607651"/>
            <a:ext cx="12190491" cy="26352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800"/>
          </a:p>
        </p:txBody>
      </p:sp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720091" y="4293099"/>
            <a:ext cx="10363200" cy="692497"/>
          </a:xfrm>
        </p:spPr>
        <p:txBody>
          <a:bodyPr anchor="t" anchorCtr="0"/>
          <a:lstStyle>
            <a:lvl1pPr algn="l">
              <a:defRPr sz="4500">
                <a:solidFill>
                  <a:schemeClr val="tx1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720091" y="4100735"/>
            <a:ext cx="10363200" cy="192360"/>
          </a:xfrm>
        </p:spPr>
        <p:txBody>
          <a:bodyPr wrap="square" anchor="b" anchorCtr="0">
            <a:spAutoFit/>
          </a:bodyPr>
          <a:lstStyle>
            <a:lvl1pPr marL="0" indent="0" algn="l">
              <a:buNone/>
              <a:defRPr sz="125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pic>
        <p:nvPicPr>
          <p:cNvPr id="7" name="Bilde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" y="6150922"/>
            <a:ext cx="12190993" cy="707078"/>
          </a:xfrm>
          <a:prstGeom prst="rect">
            <a:avLst/>
          </a:prstGeom>
        </p:spPr>
      </p:pic>
      <p:sp>
        <p:nvSpPr>
          <p:cNvPr id="17" name="Plassholder for bunntekst 16"/>
          <p:cNvSpPr>
            <a:spLocks noGrp="1"/>
          </p:cNvSpPr>
          <p:nvPr>
            <p:ph type="ftr" sz="quarter" idx="12"/>
          </p:nvPr>
        </p:nvSpPr>
        <p:spPr>
          <a:xfrm>
            <a:off x="720091" y="6518975"/>
            <a:ext cx="5664708" cy="192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1250" cap="all" baseline="0">
                <a:solidFill>
                  <a:schemeClr val="bg1"/>
                </a:solidFill>
              </a:defRPr>
            </a:lvl1pPr>
          </a:lstStyle>
          <a:p>
            <a:r>
              <a:rPr lang="nb-NO"/>
              <a:t>ARRANGEMENT DATO STED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A271FE-A3BC-41C8-BA7B-87AC3FF07487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608168" y="6480765"/>
            <a:ext cx="741450" cy="2492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6D0544-5789-44C1-9A9A-B3619B3BBEA6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842775" y="6491418"/>
            <a:ext cx="516459" cy="2492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C11FFF-9033-4CE4-958A-31D14286BD4D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669756" y="6555016"/>
            <a:ext cx="954937" cy="1061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E6B5D8-5BF7-4B00-B603-54140A6AEAFD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664135" y="6485994"/>
            <a:ext cx="879837" cy="25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22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e 13">
            <a:extLst>
              <a:ext uri="{FF2B5EF4-FFF2-40B4-BE49-F238E27FC236}">
                <a16:creationId xmlns:a16="http://schemas.microsoft.com/office/drawing/2014/main" id="{2761660A-A099-4D6D-8E9F-0667221561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3400" y="274457"/>
            <a:ext cx="1476759" cy="387097"/>
          </a:xfrm>
          <a:prstGeom prst="rect">
            <a:avLst/>
          </a:prstGeom>
        </p:spPr>
      </p:pic>
      <p:sp>
        <p:nvSpPr>
          <p:cNvPr id="10" name="Plassholder for lysbildenummer 5">
            <a:extLst>
              <a:ext uri="{FF2B5EF4-FFF2-40B4-BE49-F238E27FC236}">
                <a16:creationId xmlns:a16="http://schemas.microsoft.com/office/drawing/2014/main" id="{67D0CA04-7BA6-49F7-9AA7-F3A8B800B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4796" y="6359378"/>
            <a:ext cx="2807297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800">
                <a:solidFill>
                  <a:srgbClr val="697078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/>
          </a:p>
        </p:txBody>
      </p: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0107BE7A-D25D-44D7-83F7-415179822359}"/>
              </a:ext>
            </a:extLst>
          </p:cNvPr>
          <p:cNvCxnSpPr>
            <a:cxnSpLocks/>
          </p:cNvCxnSpPr>
          <p:nvPr userDrawn="1"/>
        </p:nvCxnSpPr>
        <p:spPr>
          <a:xfrm>
            <a:off x="533400" y="6307200"/>
            <a:ext cx="10938600" cy="0"/>
          </a:xfrm>
          <a:prstGeom prst="line">
            <a:avLst/>
          </a:prstGeom>
          <a:ln w="10800">
            <a:solidFill>
              <a:srgbClr val="CED0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Bilde 12">
            <a:extLst>
              <a:ext uri="{FF2B5EF4-FFF2-40B4-BE49-F238E27FC236}">
                <a16:creationId xmlns:a16="http://schemas.microsoft.com/office/drawing/2014/main" id="{C5AE5843-E707-4657-BE77-0B784C8939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71857"/>
          </a:xfrm>
          <a:prstGeom prst="rect">
            <a:avLst/>
          </a:prstGeom>
        </p:spPr>
      </p:pic>
      <p:pic>
        <p:nvPicPr>
          <p:cNvPr id="7" name="Bilde 20">
            <a:extLst>
              <a:ext uri="{FF2B5EF4-FFF2-40B4-BE49-F238E27FC236}">
                <a16:creationId xmlns:a16="http://schemas.microsoft.com/office/drawing/2014/main" id="{EBFC77C3-A081-4CAE-BB5B-4E0F5B2007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987"/>
          <a:stretch/>
        </p:blipFill>
        <p:spPr>
          <a:xfrm>
            <a:off x="1" y="6352074"/>
            <a:ext cx="1343472" cy="50592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17F5E75-CF4C-41B1-895B-F7C0EF3FEF6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51956" y="6442823"/>
            <a:ext cx="878400" cy="243696"/>
          </a:xfrm>
          <a:prstGeom prst="rect">
            <a:avLst/>
          </a:prstGeom>
        </p:spPr>
      </p:pic>
      <p:pic>
        <p:nvPicPr>
          <p:cNvPr id="9" name="Bilde 20">
            <a:extLst>
              <a:ext uri="{FF2B5EF4-FFF2-40B4-BE49-F238E27FC236}">
                <a16:creationId xmlns:a16="http://schemas.microsoft.com/office/drawing/2014/main" id="{80DF4948-A775-4B30-8100-40A60FC5E0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46" r="28943"/>
          <a:stretch/>
        </p:blipFill>
        <p:spPr>
          <a:xfrm>
            <a:off x="2587762" y="6399527"/>
            <a:ext cx="786477" cy="505926"/>
          </a:xfrm>
          <a:prstGeom prst="rect">
            <a:avLst/>
          </a:prstGeom>
        </p:spPr>
      </p:pic>
      <p:pic>
        <p:nvPicPr>
          <p:cNvPr id="15" name="Bilde 20">
            <a:extLst>
              <a:ext uri="{FF2B5EF4-FFF2-40B4-BE49-F238E27FC236}">
                <a16:creationId xmlns:a16="http://schemas.microsoft.com/office/drawing/2014/main" id="{29F110AA-2A61-4DA3-8386-92072BF2EA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76"/>
          <a:stretch/>
        </p:blipFill>
        <p:spPr>
          <a:xfrm>
            <a:off x="3446247" y="6399527"/>
            <a:ext cx="1209593" cy="50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68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lysbil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162"/>
            <a:ext cx="12192000" cy="6016752"/>
          </a:xfrm>
          <a:prstGeom prst="rect">
            <a:avLst/>
          </a:prstGeom>
        </p:spPr>
      </p:pic>
      <p:pic>
        <p:nvPicPr>
          <p:cNvPr id="16" name="Bilde 15">
            <a:extLst>
              <a:ext uri="{FF2B5EF4-FFF2-40B4-BE49-F238E27FC236}">
                <a16:creationId xmlns:a16="http://schemas.microsoft.com/office/drawing/2014/main" id="{B4B32C8C-B3FB-46BB-8134-8308C1F68DB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3400" y="274457"/>
            <a:ext cx="1476759" cy="387097"/>
          </a:xfrm>
          <a:prstGeom prst="rect">
            <a:avLst/>
          </a:prstGeom>
        </p:spPr>
      </p:pic>
      <p:pic>
        <p:nvPicPr>
          <p:cNvPr id="14" name="Bilde 13">
            <a:extLst>
              <a:ext uri="{FF2B5EF4-FFF2-40B4-BE49-F238E27FC236}">
                <a16:creationId xmlns:a16="http://schemas.microsoft.com/office/drawing/2014/main" id="{D827C2E4-FA16-457D-B48B-3A5FE259310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371857"/>
          </a:xfrm>
          <a:prstGeom prst="rect">
            <a:avLst/>
          </a:prstGeom>
        </p:spPr>
      </p:pic>
      <p:graphicFrame>
        <p:nvGraphicFramePr>
          <p:cNvPr id="10" name="Objekt 9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30885178"/>
              </p:ext>
            </p:extLst>
          </p:nvPr>
        </p:nvGraphicFramePr>
        <p:xfrm>
          <a:off x="2119" y="1591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52" imgH="357" progId="TCLayout.ActiveDocument.1">
                  <p:embed/>
                </p:oleObj>
              </mc:Choice>
              <mc:Fallback>
                <p:oleObj name="think-cell Slide" r:id="rId6" imgW="352" imgH="357" progId="TCLayout.ActiveDocument.1">
                  <p:embed/>
                  <p:pic>
                    <p:nvPicPr>
                      <p:cNvPr id="10" name="Objekt 9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9" y="1591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720091" y="2720983"/>
            <a:ext cx="10363200" cy="692497"/>
          </a:xfrm>
        </p:spPr>
        <p:txBody>
          <a:bodyPr anchor="t" anchorCtr="0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720091" y="2528619"/>
            <a:ext cx="10363200" cy="192360"/>
          </a:xfrm>
        </p:spPr>
        <p:txBody>
          <a:bodyPr wrap="square" anchor="b" anchorCtr="0">
            <a:spAutoFit/>
          </a:bodyPr>
          <a:lstStyle>
            <a:lvl1pPr marL="0" indent="0" algn="l">
              <a:buNone/>
              <a:defRPr sz="125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pic>
        <p:nvPicPr>
          <p:cNvPr id="7" name="Bilde 6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" y="6150922"/>
            <a:ext cx="12190993" cy="707078"/>
          </a:xfrm>
          <a:prstGeom prst="rect">
            <a:avLst/>
          </a:prstGeom>
        </p:spPr>
      </p:pic>
      <p:sp>
        <p:nvSpPr>
          <p:cNvPr id="17" name="Plassholder for bunntekst 16"/>
          <p:cNvSpPr>
            <a:spLocks noGrp="1"/>
          </p:cNvSpPr>
          <p:nvPr>
            <p:ph type="ftr" sz="quarter" idx="11"/>
          </p:nvPr>
        </p:nvSpPr>
        <p:spPr>
          <a:xfrm>
            <a:off x="720092" y="6518975"/>
            <a:ext cx="5663941" cy="192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1250" cap="all" baseline="0">
                <a:solidFill>
                  <a:schemeClr val="bg1"/>
                </a:solidFill>
              </a:defRPr>
            </a:lvl1pPr>
          </a:lstStyle>
          <a:p>
            <a:r>
              <a:rPr lang="nb-NO"/>
              <a:t>ARRANGEMENT DATO STED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FD5A64-6217-4874-A328-F894CA1BA4C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608168" y="6480765"/>
            <a:ext cx="741450" cy="2492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DF4371-BDB7-49AE-BFDD-7E5F3B8280A9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9842775" y="6491418"/>
            <a:ext cx="516459" cy="2492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3E3D3EC-BA4E-431C-9C63-E195EFEE9486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669756" y="6555016"/>
            <a:ext cx="954937" cy="1061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D97C59F-B293-4C9E-8B74-99076A1FAAC1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664135" y="6485994"/>
            <a:ext cx="879837" cy="25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15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22274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‹#›</a:t>
            </a:fld>
            <a:endParaRPr lang="nb-NO"/>
          </a:p>
        </p:txBody>
      </p:sp>
      <p:sp>
        <p:nvSpPr>
          <p:cNvPr id="8" name="Plassholder for innhold 2"/>
          <p:cNvSpPr>
            <a:spLocks noGrp="1"/>
          </p:cNvSpPr>
          <p:nvPr>
            <p:ph idx="1"/>
          </p:nvPr>
        </p:nvSpPr>
        <p:spPr>
          <a:xfrm>
            <a:off x="533400" y="1912862"/>
            <a:ext cx="5466691" cy="4279915"/>
          </a:xfrm>
        </p:spPr>
        <p:txBody>
          <a:bodyPr/>
          <a:lstStyle/>
          <a:p>
            <a:pPr lvl="0"/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9" name="Plassholder for innhold 2"/>
          <p:cNvSpPr>
            <a:spLocks noGrp="1"/>
          </p:cNvSpPr>
          <p:nvPr>
            <p:ph idx="13"/>
          </p:nvPr>
        </p:nvSpPr>
        <p:spPr>
          <a:xfrm>
            <a:off x="6192091" y="1912862"/>
            <a:ext cx="5280000" cy="4279915"/>
          </a:xfrm>
        </p:spPr>
        <p:txBody>
          <a:bodyPr/>
          <a:lstStyle/>
          <a:p>
            <a:pPr lvl="0"/>
            <a:r>
              <a:rPr lang="nb-NO"/>
              <a:t>Rediger tekststiler i malen
Andre nivå
Tredje nivå
Fjerde nivå
Femte nivå</a:t>
            </a:r>
          </a:p>
        </p:txBody>
      </p:sp>
    </p:spTree>
    <p:extLst>
      <p:ext uri="{BB962C8B-B14F-4D97-AF65-F5344CB8AC3E}">
        <p14:creationId xmlns:p14="http://schemas.microsoft.com/office/powerpoint/2010/main" val="3245390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 og 3 innholdsdeler [#1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‹#›</a:t>
            </a:fld>
            <a:endParaRPr lang="nb-NO"/>
          </a:p>
        </p:txBody>
      </p:sp>
      <p:sp>
        <p:nvSpPr>
          <p:cNvPr id="8" name="Plassholder for innhold 2"/>
          <p:cNvSpPr>
            <a:spLocks noGrp="1"/>
          </p:cNvSpPr>
          <p:nvPr>
            <p:ph idx="1"/>
          </p:nvPr>
        </p:nvSpPr>
        <p:spPr>
          <a:xfrm>
            <a:off x="533400" y="1912862"/>
            <a:ext cx="5466691" cy="4279915"/>
          </a:xfrm>
        </p:spPr>
        <p:txBody>
          <a:bodyPr/>
          <a:lstStyle/>
          <a:p>
            <a:pPr lvl="0"/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9" name="Plassholder for innhold 2"/>
          <p:cNvSpPr>
            <a:spLocks noGrp="1"/>
          </p:cNvSpPr>
          <p:nvPr>
            <p:ph idx="13"/>
          </p:nvPr>
        </p:nvSpPr>
        <p:spPr>
          <a:xfrm>
            <a:off x="6192091" y="1912859"/>
            <a:ext cx="5280000" cy="2070000"/>
          </a:xfrm>
        </p:spPr>
        <p:txBody>
          <a:bodyPr/>
          <a:lstStyle/>
          <a:p>
            <a:pPr lvl="0"/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11" name="Plassholder for innhold 2"/>
          <p:cNvSpPr>
            <a:spLocks noGrp="1"/>
          </p:cNvSpPr>
          <p:nvPr>
            <p:ph idx="14"/>
          </p:nvPr>
        </p:nvSpPr>
        <p:spPr>
          <a:xfrm>
            <a:off x="6192091" y="4122774"/>
            <a:ext cx="5280000" cy="2070000"/>
          </a:xfrm>
        </p:spPr>
        <p:txBody>
          <a:bodyPr/>
          <a:lstStyle/>
          <a:p>
            <a:pPr lvl="0"/>
            <a:r>
              <a:rPr lang="nb-NO"/>
              <a:t>Rediger tekststiler i malen
Andre nivå
Tredje nivå
Fjerde nivå
Femte nivå</a:t>
            </a:r>
          </a:p>
        </p:txBody>
      </p:sp>
    </p:spTree>
    <p:extLst>
      <p:ext uri="{BB962C8B-B14F-4D97-AF65-F5344CB8AC3E}">
        <p14:creationId xmlns:p14="http://schemas.microsoft.com/office/powerpoint/2010/main" val="1214582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 og 3 innholdsdeler [#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‹#›</a:t>
            </a:fld>
            <a:endParaRPr lang="nb-NO"/>
          </a:p>
        </p:txBody>
      </p:sp>
      <p:sp>
        <p:nvSpPr>
          <p:cNvPr id="8" name="Plassholder for innhold 2"/>
          <p:cNvSpPr>
            <a:spLocks noGrp="1"/>
          </p:cNvSpPr>
          <p:nvPr>
            <p:ph idx="1"/>
          </p:nvPr>
        </p:nvSpPr>
        <p:spPr>
          <a:xfrm>
            <a:off x="6192091" y="1912862"/>
            <a:ext cx="5280000" cy="4279915"/>
          </a:xfrm>
        </p:spPr>
        <p:txBody>
          <a:bodyPr/>
          <a:lstStyle/>
          <a:p>
            <a:pPr lvl="0"/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9" name="Plassholder for innhold 2"/>
          <p:cNvSpPr>
            <a:spLocks noGrp="1"/>
          </p:cNvSpPr>
          <p:nvPr>
            <p:ph idx="13"/>
          </p:nvPr>
        </p:nvSpPr>
        <p:spPr>
          <a:xfrm>
            <a:off x="533400" y="1912859"/>
            <a:ext cx="5466691" cy="2070000"/>
          </a:xfrm>
        </p:spPr>
        <p:txBody>
          <a:bodyPr/>
          <a:lstStyle/>
          <a:p>
            <a:pPr lvl="0"/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11" name="Plassholder for innhold 2"/>
          <p:cNvSpPr>
            <a:spLocks noGrp="1"/>
          </p:cNvSpPr>
          <p:nvPr>
            <p:ph idx="14"/>
          </p:nvPr>
        </p:nvSpPr>
        <p:spPr>
          <a:xfrm>
            <a:off x="533400" y="4122774"/>
            <a:ext cx="5466691" cy="2070000"/>
          </a:xfrm>
        </p:spPr>
        <p:txBody>
          <a:bodyPr/>
          <a:lstStyle/>
          <a:p>
            <a:pPr lvl="0"/>
            <a:r>
              <a:rPr lang="nb-NO"/>
              <a:t>Rediger tekststiler i malen
Andre nivå
Tredje nivå
Fjerde nivå
Femte nivå</a:t>
            </a:r>
          </a:p>
        </p:txBody>
      </p:sp>
    </p:spTree>
    <p:extLst>
      <p:ext uri="{BB962C8B-B14F-4D97-AF65-F5344CB8AC3E}">
        <p14:creationId xmlns:p14="http://schemas.microsoft.com/office/powerpoint/2010/main" val="2853305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 og 3 innholdsdeler [#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‹#›</a:t>
            </a:fld>
            <a:endParaRPr lang="nb-NO"/>
          </a:p>
        </p:txBody>
      </p:sp>
      <p:sp>
        <p:nvSpPr>
          <p:cNvPr id="8" name="Plassholder for innhold 2"/>
          <p:cNvSpPr>
            <a:spLocks noGrp="1"/>
          </p:cNvSpPr>
          <p:nvPr>
            <p:ph idx="1"/>
          </p:nvPr>
        </p:nvSpPr>
        <p:spPr>
          <a:xfrm>
            <a:off x="6192091" y="1912860"/>
            <a:ext cx="5280000" cy="2070000"/>
          </a:xfrm>
        </p:spPr>
        <p:txBody>
          <a:bodyPr/>
          <a:lstStyle/>
          <a:p>
            <a:pPr lvl="0"/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9" name="Plassholder for innhold 2"/>
          <p:cNvSpPr>
            <a:spLocks noGrp="1"/>
          </p:cNvSpPr>
          <p:nvPr>
            <p:ph idx="13"/>
          </p:nvPr>
        </p:nvSpPr>
        <p:spPr>
          <a:xfrm>
            <a:off x="533400" y="1912859"/>
            <a:ext cx="5466691" cy="2070000"/>
          </a:xfrm>
        </p:spPr>
        <p:txBody>
          <a:bodyPr/>
          <a:lstStyle/>
          <a:p>
            <a:pPr lvl="0"/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11" name="Plassholder for innhold 2"/>
          <p:cNvSpPr>
            <a:spLocks noGrp="1"/>
          </p:cNvSpPr>
          <p:nvPr>
            <p:ph idx="14"/>
          </p:nvPr>
        </p:nvSpPr>
        <p:spPr>
          <a:xfrm>
            <a:off x="533400" y="4122774"/>
            <a:ext cx="10938691" cy="2070000"/>
          </a:xfrm>
        </p:spPr>
        <p:txBody>
          <a:bodyPr/>
          <a:lstStyle/>
          <a:p>
            <a:pPr lvl="0"/>
            <a:r>
              <a:rPr lang="nb-NO"/>
              <a:t>Rediger tekststiler i malen
Andre nivå
Tredje nivå
Fjerde nivå
Femte nivå</a:t>
            </a:r>
          </a:p>
        </p:txBody>
      </p:sp>
    </p:spTree>
    <p:extLst>
      <p:ext uri="{BB962C8B-B14F-4D97-AF65-F5344CB8AC3E}">
        <p14:creationId xmlns:p14="http://schemas.microsoft.com/office/powerpoint/2010/main" val="1225099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 og 3 innholdsdeler [#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‹#›</a:t>
            </a:fld>
            <a:endParaRPr lang="nb-NO"/>
          </a:p>
        </p:txBody>
      </p:sp>
      <p:sp>
        <p:nvSpPr>
          <p:cNvPr id="8" name="Plassholder for innhold 2"/>
          <p:cNvSpPr>
            <a:spLocks noGrp="1"/>
          </p:cNvSpPr>
          <p:nvPr>
            <p:ph idx="1"/>
          </p:nvPr>
        </p:nvSpPr>
        <p:spPr>
          <a:xfrm>
            <a:off x="6192091" y="1912860"/>
            <a:ext cx="5280000" cy="2070000"/>
          </a:xfrm>
        </p:spPr>
        <p:txBody>
          <a:bodyPr/>
          <a:lstStyle/>
          <a:p>
            <a:pPr lvl="0"/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9" name="Plassholder for innhold 2"/>
          <p:cNvSpPr>
            <a:spLocks noGrp="1"/>
          </p:cNvSpPr>
          <p:nvPr>
            <p:ph idx="13"/>
          </p:nvPr>
        </p:nvSpPr>
        <p:spPr>
          <a:xfrm>
            <a:off x="533400" y="1912859"/>
            <a:ext cx="5466691" cy="2070000"/>
          </a:xfrm>
        </p:spPr>
        <p:txBody>
          <a:bodyPr/>
          <a:lstStyle/>
          <a:p>
            <a:pPr lvl="0"/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11" name="Plassholder for innhold 2"/>
          <p:cNvSpPr>
            <a:spLocks noGrp="1"/>
          </p:cNvSpPr>
          <p:nvPr>
            <p:ph idx="14"/>
          </p:nvPr>
        </p:nvSpPr>
        <p:spPr>
          <a:xfrm>
            <a:off x="533400" y="4122774"/>
            <a:ext cx="5466691" cy="2070000"/>
          </a:xfrm>
        </p:spPr>
        <p:txBody>
          <a:bodyPr/>
          <a:lstStyle/>
          <a:p>
            <a:pPr lvl="0"/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10" name="Plassholder for innhold 2"/>
          <p:cNvSpPr>
            <a:spLocks noGrp="1"/>
          </p:cNvSpPr>
          <p:nvPr>
            <p:ph idx="15"/>
          </p:nvPr>
        </p:nvSpPr>
        <p:spPr>
          <a:xfrm>
            <a:off x="6193615" y="4122774"/>
            <a:ext cx="5280000" cy="2070000"/>
          </a:xfrm>
        </p:spPr>
        <p:txBody>
          <a:bodyPr/>
          <a:lstStyle/>
          <a:p>
            <a:pPr lvl="0"/>
            <a:r>
              <a:rPr lang="nb-NO"/>
              <a:t>Rediger tekststiler i malen
Andre nivå
Tredje nivå
Fjerde nivå
Femte nivå</a:t>
            </a:r>
          </a:p>
        </p:txBody>
      </p:sp>
    </p:spTree>
    <p:extLst>
      <p:ext uri="{BB962C8B-B14F-4D97-AF65-F5344CB8AC3E}">
        <p14:creationId xmlns:p14="http://schemas.microsoft.com/office/powerpoint/2010/main" val="1341276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62028799"/>
              </p:ext>
            </p:extLst>
          </p:nvPr>
        </p:nvGraphicFramePr>
        <p:xfrm>
          <a:off x="2119" y="1591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2" imgH="357" progId="TCLayout.ActiveDocument.1">
                  <p:embed/>
                </p:oleObj>
              </mc:Choice>
              <mc:Fallback>
                <p:oleObj name="think-cell Slide" r:id="rId3" imgW="352" imgH="357" progId="TCLayout.ActiveDocument.1">
                  <p:embed/>
                  <p:pic>
                    <p:nvPicPr>
                      <p:cNvPr id="11" name="Objekt 10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1591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4688" y="1935882"/>
            <a:ext cx="5275301" cy="521568"/>
          </a:xfrm>
        </p:spPr>
        <p:txBody>
          <a:bodyPr anchor="t" anchorCtr="0">
            <a:normAutofit/>
          </a:bodyPr>
          <a:lstStyle>
            <a:lvl1pPr marL="0" indent="0">
              <a:lnSpc>
                <a:spcPts val="1800"/>
              </a:lnSpc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‹#›</a:t>
            </a:fld>
            <a:endParaRPr lang="nb-NO"/>
          </a:p>
        </p:txBody>
      </p:sp>
      <p:sp>
        <p:nvSpPr>
          <p:cNvPr id="13" name="Plassholder for innhold 2"/>
          <p:cNvSpPr>
            <a:spLocks noGrp="1"/>
          </p:cNvSpPr>
          <p:nvPr>
            <p:ph idx="13"/>
          </p:nvPr>
        </p:nvSpPr>
        <p:spPr>
          <a:xfrm>
            <a:off x="720091" y="2590800"/>
            <a:ext cx="5280000" cy="3601974"/>
          </a:xfrm>
        </p:spPr>
        <p:txBody>
          <a:bodyPr/>
          <a:lstStyle/>
          <a:p>
            <a:pPr lvl="0"/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14" name="Plassholder for tekst 2"/>
          <p:cNvSpPr>
            <a:spLocks noGrp="1"/>
          </p:cNvSpPr>
          <p:nvPr>
            <p:ph type="body" idx="14"/>
          </p:nvPr>
        </p:nvSpPr>
        <p:spPr>
          <a:xfrm>
            <a:off x="6196688" y="1935882"/>
            <a:ext cx="5275301" cy="521568"/>
          </a:xfrm>
        </p:spPr>
        <p:txBody>
          <a:bodyPr anchor="t" anchorCtr="0">
            <a:normAutofit/>
          </a:bodyPr>
          <a:lstStyle>
            <a:lvl1pPr marL="0" indent="0">
              <a:lnSpc>
                <a:spcPts val="1800"/>
              </a:lnSpc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15" name="Plassholder for innhold 2"/>
          <p:cNvSpPr>
            <a:spLocks noGrp="1"/>
          </p:cNvSpPr>
          <p:nvPr>
            <p:ph idx="15"/>
          </p:nvPr>
        </p:nvSpPr>
        <p:spPr>
          <a:xfrm>
            <a:off x="6192091" y="2590800"/>
            <a:ext cx="5280000" cy="3601974"/>
          </a:xfrm>
        </p:spPr>
        <p:txBody>
          <a:bodyPr/>
          <a:lstStyle/>
          <a:p>
            <a:pPr lvl="0"/>
            <a:r>
              <a:rPr lang="nb-NO"/>
              <a:t>Rediger tekststiler i malen
Andre nivå
Tredje nivå
Fjerde nivå
Femte nivå</a:t>
            </a:r>
          </a:p>
        </p:txBody>
      </p:sp>
    </p:spTree>
    <p:extLst>
      <p:ext uri="{BB962C8B-B14F-4D97-AF65-F5344CB8AC3E}">
        <p14:creationId xmlns:p14="http://schemas.microsoft.com/office/powerpoint/2010/main" val="3294272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e 14">
            <a:extLst>
              <a:ext uri="{FF2B5EF4-FFF2-40B4-BE49-F238E27FC236}">
                <a16:creationId xmlns:a16="http://schemas.microsoft.com/office/drawing/2014/main" id="{8A2348A0-15E3-4362-9782-EE3A08E8AF44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533400" y="274457"/>
            <a:ext cx="1476759" cy="387097"/>
          </a:xfrm>
          <a:prstGeom prst="rect">
            <a:avLst/>
          </a:prstGeom>
        </p:spPr>
      </p:pic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533400" y="1429023"/>
            <a:ext cx="10938691" cy="246221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533400" y="1912862"/>
            <a:ext cx="10938691" cy="42799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64796" y="6359378"/>
            <a:ext cx="2807297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800">
                <a:solidFill>
                  <a:srgbClr val="697078"/>
                </a:solidFill>
              </a:defRPr>
            </a:lvl1pPr>
          </a:lstStyle>
          <a:p>
            <a:fld id="{0AE548F1-6D36-4902-B57A-69A845AA9B7E}" type="slidenum">
              <a:rPr lang="nb-NO" smtClean="0"/>
              <a:pPr/>
              <a:t>‹#›</a:t>
            </a:fld>
            <a:endParaRPr lang="nb-NO"/>
          </a:p>
        </p:txBody>
      </p:sp>
      <p:cxnSp>
        <p:nvCxnSpPr>
          <p:cNvPr id="9" name="Rett linje 8"/>
          <p:cNvCxnSpPr>
            <a:cxnSpLocks/>
          </p:cNvCxnSpPr>
          <p:nvPr userDrawn="1"/>
        </p:nvCxnSpPr>
        <p:spPr>
          <a:xfrm>
            <a:off x="533400" y="1800000"/>
            <a:ext cx="10938600" cy="0"/>
          </a:xfrm>
          <a:prstGeom prst="line">
            <a:avLst/>
          </a:prstGeom>
          <a:ln w="10800">
            <a:solidFill>
              <a:srgbClr val="CED0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/>
          <p:cNvCxnSpPr>
            <a:cxnSpLocks/>
          </p:cNvCxnSpPr>
          <p:nvPr userDrawn="1"/>
        </p:nvCxnSpPr>
        <p:spPr>
          <a:xfrm>
            <a:off x="533400" y="6307200"/>
            <a:ext cx="10938600" cy="0"/>
          </a:xfrm>
          <a:prstGeom prst="line">
            <a:avLst/>
          </a:prstGeom>
          <a:ln w="10800">
            <a:solidFill>
              <a:srgbClr val="CED0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Bilde 20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987"/>
          <a:stretch/>
        </p:blipFill>
        <p:spPr>
          <a:xfrm>
            <a:off x="1" y="6352074"/>
            <a:ext cx="1343472" cy="505926"/>
          </a:xfrm>
          <a:prstGeom prst="rect">
            <a:avLst/>
          </a:prstGeom>
        </p:spPr>
      </p:pic>
      <p:pic>
        <p:nvPicPr>
          <p:cNvPr id="18" name="Bilde 17">
            <a:extLst>
              <a:ext uri="{FF2B5EF4-FFF2-40B4-BE49-F238E27FC236}">
                <a16:creationId xmlns:a16="http://schemas.microsoft.com/office/drawing/2014/main" id="{900601F6-A1B9-4858-8413-6C09ADD9E5BD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371857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42A6663-FEE6-4609-9351-4BD47781FC9C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51956" y="6442823"/>
            <a:ext cx="878400" cy="243696"/>
          </a:xfrm>
          <a:prstGeom prst="rect">
            <a:avLst/>
          </a:prstGeom>
        </p:spPr>
      </p:pic>
      <p:pic>
        <p:nvPicPr>
          <p:cNvPr id="23" name="Bilde 20">
            <a:extLst>
              <a:ext uri="{FF2B5EF4-FFF2-40B4-BE49-F238E27FC236}">
                <a16:creationId xmlns:a16="http://schemas.microsoft.com/office/drawing/2014/main" id="{1C9621FE-2E3F-4A46-B718-1612A431E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46" r="28943"/>
          <a:stretch/>
        </p:blipFill>
        <p:spPr>
          <a:xfrm>
            <a:off x="2587762" y="6399527"/>
            <a:ext cx="786477" cy="505926"/>
          </a:xfrm>
          <a:prstGeom prst="rect">
            <a:avLst/>
          </a:prstGeom>
        </p:spPr>
      </p:pic>
      <p:pic>
        <p:nvPicPr>
          <p:cNvPr id="24" name="Bilde 20">
            <a:extLst>
              <a:ext uri="{FF2B5EF4-FFF2-40B4-BE49-F238E27FC236}">
                <a16:creationId xmlns:a16="http://schemas.microsoft.com/office/drawing/2014/main" id="{3CE2D302-7046-4945-84FE-150D17D450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76"/>
          <a:stretch/>
        </p:blipFill>
        <p:spPr>
          <a:xfrm>
            <a:off x="3446247" y="6399527"/>
            <a:ext cx="1209593" cy="50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39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52" r:id="rId4"/>
    <p:sldLayoutId id="2147483658" r:id="rId5"/>
    <p:sldLayoutId id="2147483659" r:id="rId6"/>
    <p:sldLayoutId id="2147483660" r:id="rId7"/>
    <p:sldLayoutId id="2147483661" r:id="rId8"/>
    <p:sldLayoutId id="2147483653" r:id="rId9"/>
    <p:sldLayoutId id="2147483655" r:id="rId10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spcBef>
          <a:spcPct val="20000"/>
        </a:spcBef>
        <a:buClr>
          <a:srgbClr val="828990"/>
        </a:buClr>
        <a:buFont typeface="Arial" pitchFamily="34" charset="0"/>
        <a:buChar char="›"/>
        <a:defRPr sz="1600" kern="1200">
          <a:solidFill>
            <a:srgbClr val="4E5761"/>
          </a:solidFill>
          <a:latin typeface="+mn-lt"/>
          <a:ea typeface="+mn-ea"/>
          <a:cs typeface="+mn-cs"/>
        </a:defRPr>
      </a:lvl1pPr>
      <a:lvl2pPr marL="355600" indent="-174625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rgbClr val="4E5761"/>
          </a:solidFill>
          <a:latin typeface="+mn-lt"/>
          <a:ea typeface="+mn-ea"/>
          <a:cs typeface="+mn-cs"/>
        </a:defRPr>
      </a:lvl2pPr>
      <a:lvl3pPr marL="356400" indent="-176400" algn="l" defTabSz="914400" rtl="0" eaLnBrk="1" latinLnBrk="0" hangingPunct="1">
        <a:spcBef>
          <a:spcPct val="20000"/>
        </a:spcBef>
        <a:buFont typeface="Arial" pitchFamily="34" charset="0"/>
        <a:buChar char="›"/>
        <a:defRPr sz="1200" kern="1200">
          <a:solidFill>
            <a:srgbClr val="697078"/>
          </a:solidFill>
          <a:latin typeface="+mn-lt"/>
          <a:ea typeface="+mn-ea"/>
          <a:cs typeface="+mn-cs"/>
        </a:defRPr>
      </a:lvl3pPr>
      <a:lvl4pPr marL="356400" indent="-176400" algn="l" defTabSz="9144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rgbClr val="697078"/>
          </a:solidFill>
          <a:latin typeface="+mn-lt"/>
          <a:ea typeface="+mn-ea"/>
          <a:cs typeface="+mn-cs"/>
        </a:defRPr>
      </a:lvl4pPr>
      <a:lvl5pPr marL="356400" indent="-176400" algn="l" defTabSz="914400" rtl="0" eaLnBrk="1" latinLnBrk="0" hangingPunct="1">
        <a:spcBef>
          <a:spcPct val="20000"/>
        </a:spcBef>
        <a:buFont typeface="Arial" pitchFamily="34" charset="0"/>
        <a:buChar char="›"/>
        <a:defRPr sz="800" kern="1200">
          <a:solidFill>
            <a:srgbClr val="697078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rESMhub/NorCPM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720091" y="2936557"/>
            <a:ext cx="10808888" cy="984885"/>
          </a:xfrm>
        </p:spPr>
        <p:txBody>
          <a:bodyPr/>
          <a:lstStyle/>
          <a:p>
            <a:r>
              <a:rPr lang="en-US" sz="3200" dirty="0"/>
              <a:t>Ready-to-use setup for high-frequent </a:t>
            </a:r>
            <a:r>
              <a:rPr lang="en-US" sz="3200" dirty="0" err="1"/>
              <a:t>EnKF</a:t>
            </a:r>
            <a:r>
              <a:rPr lang="en-US" sz="3200" dirty="0"/>
              <a:t> assimilation with NorESM2</a:t>
            </a:r>
            <a:endParaRPr lang="nb-NO" sz="3200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694145" y="4219227"/>
            <a:ext cx="9982093" cy="1428083"/>
          </a:xfrm>
        </p:spPr>
        <p:txBody>
          <a:bodyPr/>
          <a:lstStyle/>
          <a:p>
            <a:r>
              <a:rPr lang="nb-NO" sz="1600" dirty="0"/>
              <a:t>Ingo bethke</a:t>
            </a:r>
            <a:r>
              <a:rPr lang="nb-NO" sz="1600" baseline="30000" dirty="0"/>
              <a:t>1,2</a:t>
            </a:r>
            <a:r>
              <a:rPr lang="nb-NO" sz="1600" dirty="0"/>
              <a:t>   </a:t>
            </a:r>
          </a:p>
          <a:p>
            <a:endParaRPr lang="nb-NO" sz="1600" dirty="0"/>
          </a:p>
          <a:p>
            <a:r>
              <a:rPr lang="nb-NO" sz="1200" baseline="30000" dirty="0"/>
              <a:t>1</a:t>
            </a:r>
            <a:r>
              <a:rPr lang="nb-NO" sz="1200" dirty="0"/>
              <a:t>University </a:t>
            </a:r>
            <a:r>
              <a:rPr lang="nb-NO" sz="1200" dirty="0" err="1"/>
              <a:t>of</a:t>
            </a:r>
            <a:r>
              <a:rPr lang="nb-NO" sz="1200" dirty="0"/>
              <a:t> Bergen</a:t>
            </a:r>
          </a:p>
          <a:p>
            <a:r>
              <a:rPr lang="nb-NO" sz="1200" baseline="30000" dirty="0"/>
              <a:t>2</a:t>
            </a:r>
            <a:r>
              <a:rPr lang="nb-NO" sz="1200" dirty="0"/>
              <a:t>Bjerknes </a:t>
            </a:r>
            <a:r>
              <a:rPr lang="nb-NO" sz="1200" dirty="0" err="1"/>
              <a:t>centre</a:t>
            </a:r>
            <a:r>
              <a:rPr lang="nb-NO" sz="1200" dirty="0"/>
              <a:t> for </a:t>
            </a:r>
            <a:r>
              <a:rPr lang="nb-NO" sz="1200" dirty="0" err="1"/>
              <a:t>climate</a:t>
            </a:r>
            <a:r>
              <a:rPr lang="nb-NO" sz="1200" dirty="0"/>
              <a:t> </a:t>
            </a:r>
            <a:r>
              <a:rPr lang="nb-NO" sz="1200" dirty="0" err="1"/>
              <a:t>research</a:t>
            </a:r>
            <a:r>
              <a:rPr lang="nb-NO" sz="1200" dirty="0"/>
              <a:t> </a:t>
            </a:r>
          </a:p>
          <a:p>
            <a:endParaRPr lang="nb-NO" sz="1200" dirty="0"/>
          </a:p>
          <a:p>
            <a:r>
              <a:rPr lang="nb-NO" sz="1200" dirty="0"/>
              <a:t>EMAIL: </a:t>
            </a:r>
            <a:r>
              <a:rPr lang="nb-NO" sz="1200" dirty="0" err="1"/>
              <a:t>ingo.bethke@uib.no</a:t>
            </a:r>
            <a:endParaRPr lang="nb-NO" sz="1200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720091" y="6518975"/>
            <a:ext cx="6733332" cy="192360"/>
          </a:xfrm>
        </p:spPr>
        <p:txBody>
          <a:bodyPr/>
          <a:lstStyle/>
          <a:p>
            <a:r>
              <a:rPr lang="nb-NO" dirty="0"/>
              <a:t>24 September 2024, Ines2-interim </a:t>
            </a:r>
            <a:r>
              <a:rPr lang="nb-NO" dirty="0" err="1"/>
              <a:t>meeting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noresm</a:t>
            </a:r>
            <a:r>
              <a:rPr lang="nb-NO" dirty="0"/>
              <a:t> </a:t>
            </a:r>
            <a:r>
              <a:rPr lang="nb-NO" dirty="0" err="1"/>
              <a:t>development</a:t>
            </a:r>
            <a:r>
              <a:rPr lang="nb-NO" dirty="0"/>
              <a:t>, Bergen</a:t>
            </a:r>
          </a:p>
        </p:txBody>
      </p:sp>
    </p:spTree>
    <p:extLst>
      <p:ext uri="{BB962C8B-B14F-4D97-AF65-F5344CB8AC3E}">
        <p14:creationId xmlns:p14="http://schemas.microsoft.com/office/powerpoint/2010/main" val="2231084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2AF2D-00B9-1ED9-F570-D357C96D0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10</a:t>
            </a:fld>
            <a:endParaRPr lang="nb-NO"/>
          </a:p>
        </p:txBody>
      </p:sp>
      <p:pic>
        <p:nvPicPr>
          <p:cNvPr id="3" name="Picture 2" descr="A chart with text and numbers&#10;&#10;Description automatically generated with medium confidence">
            <a:extLst>
              <a:ext uri="{FF2B5EF4-FFF2-40B4-BE49-F238E27FC236}">
                <a16:creationId xmlns:a16="http://schemas.microsoft.com/office/drawing/2014/main" id="{98A82206-EC02-EDC9-2658-28FB10341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0000"/>
                    </a14:imgEffect>
                    <a14:imgEffect>
                      <a14:brightnessContrast contras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772" y="369687"/>
            <a:ext cx="11182456" cy="642500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12684F2-D2A9-995B-6149-00F1100A9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1781312" cy="338554"/>
          </a:xfrm>
        </p:spPr>
        <p:txBody>
          <a:bodyPr/>
          <a:lstStyle/>
          <a:p>
            <a:r>
              <a:rPr lang="en-NO" sz="2200" dirty="0"/>
              <a:t>NorCPM roadmap towards DCPP CMIP7  </a:t>
            </a:r>
            <a:r>
              <a:rPr lang="en-US" sz="2200" dirty="0"/>
              <a:t> </a:t>
            </a:r>
            <a:endParaRPr lang="en-NO" sz="2200" dirty="0"/>
          </a:p>
        </p:txBody>
      </p:sp>
    </p:spTree>
    <p:extLst>
      <p:ext uri="{BB962C8B-B14F-4D97-AF65-F5344CB8AC3E}">
        <p14:creationId xmlns:p14="http://schemas.microsoft.com/office/powerpoint/2010/main" val="1415875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6990E-F9BC-87DA-F948-9DD3F0158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11</a:t>
            </a:fld>
            <a:endParaRPr lang="nb-NO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60710F-6145-2F83-61A8-7362FC738112}"/>
              </a:ext>
            </a:extLst>
          </p:cNvPr>
          <p:cNvSpPr txBox="1"/>
          <p:nvPr/>
        </p:nvSpPr>
        <p:spPr>
          <a:xfrm>
            <a:off x="1019332" y="3094434"/>
            <a:ext cx="102832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User guide</a:t>
            </a:r>
            <a:endParaRPr lang="en-NO" sz="3000" dirty="0"/>
          </a:p>
        </p:txBody>
      </p:sp>
    </p:spTree>
    <p:extLst>
      <p:ext uri="{BB962C8B-B14F-4D97-AF65-F5344CB8AC3E}">
        <p14:creationId xmlns:p14="http://schemas.microsoft.com/office/powerpoint/2010/main" val="4193613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6F0120C-0E93-B030-765F-CD70CFE7781B}"/>
              </a:ext>
            </a:extLst>
          </p:cNvPr>
          <p:cNvSpPr txBox="1"/>
          <p:nvPr/>
        </p:nvSpPr>
        <p:spPr>
          <a:xfrm>
            <a:off x="7241463" y="4886766"/>
            <a:ext cx="50193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2FBD1D"/>
                </a:solidFill>
                <a:effectLst/>
                <a:latin typeface="Menlo" panose="020B0609030804020204" pitchFamily="49" charset="0"/>
              </a:rPr>
              <a:t>norcpm1-1_historical_18500101_start.sh</a:t>
            </a:r>
          </a:p>
          <a:p>
            <a:r>
              <a:rPr lang="en-GB" sz="1200" dirty="0">
                <a:solidFill>
                  <a:srgbClr val="2FBD1D"/>
                </a:solidFill>
                <a:effectLst/>
                <a:latin typeface="Menlo" panose="020B0609030804020204" pitchFamily="49" charset="0"/>
              </a:rPr>
              <a:t>norcpm1-1_piControl_18500101_start.sh</a:t>
            </a:r>
          </a:p>
          <a:p>
            <a:r>
              <a:rPr lang="en-GB" sz="1200" dirty="0">
                <a:solidFill>
                  <a:srgbClr val="2FBD1D"/>
                </a:solidFill>
                <a:effectLst/>
                <a:latin typeface="Menlo" panose="020B0609030804020204" pitchFamily="49" charset="0"/>
              </a:rPr>
              <a:t>norcpm1_piControl_19500101_start.sh</a:t>
            </a:r>
          </a:p>
          <a:p>
            <a:r>
              <a:rPr lang="en-GB" sz="1200" dirty="0">
                <a:solidFill>
                  <a:srgbClr val="2FBD1D"/>
                </a:solidFill>
                <a:effectLst/>
                <a:latin typeface="Menlo" panose="020B0609030804020204" pitchFamily="49" charset="0"/>
              </a:rPr>
              <a:t>norcpm-cf-system1_assim_19811115_start.sh</a:t>
            </a:r>
          </a:p>
          <a:p>
            <a:r>
              <a:rPr lang="en-GB" sz="1200" dirty="0">
                <a:solidFill>
                  <a:srgbClr val="2FBD1D"/>
                </a:solidFill>
                <a:effectLst/>
                <a:latin typeface="Menlo" panose="020B0609030804020204" pitchFamily="49" charset="0"/>
              </a:rPr>
              <a:t>norcpm-cf-system1_assim_19811115_continue20220915.sh</a:t>
            </a:r>
          </a:p>
          <a:p>
            <a:r>
              <a:rPr lang="en-GB" sz="1200" dirty="0">
                <a:solidFill>
                  <a:srgbClr val="2FBD1D"/>
                </a:solidFill>
                <a:effectLst/>
                <a:latin typeface="Menlo" panose="020B0609030804020204" pitchFamily="49" charset="0"/>
              </a:rPr>
              <a:t>norcpm-cf-system1_assimtest_19811115_start.sh</a:t>
            </a:r>
          </a:p>
          <a:p>
            <a:r>
              <a:rPr lang="en-GB" sz="1200" dirty="0">
                <a:solidFill>
                  <a:srgbClr val="2FBD1D"/>
                </a:solidFill>
                <a:effectLst/>
                <a:latin typeface="Menlo" panose="020B0609030804020204" pitchFamily="49" charset="0"/>
              </a:rPr>
              <a:t>norcpm-cf-system1_hindcast1_20230115_start.sh</a:t>
            </a:r>
          </a:p>
          <a:p>
            <a:r>
              <a:rPr lang="en-GB" sz="1200" dirty="0" err="1">
                <a:solidFill>
                  <a:srgbClr val="2FBD1D"/>
                </a:solidFill>
                <a:effectLst/>
                <a:latin typeface="Menlo" panose="020B0609030804020204" pitchFamily="49" charset="0"/>
              </a:rPr>
              <a:t>setmach.sh</a:t>
            </a:r>
            <a:endParaRPr lang="en-GB" sz="1200" dirty="0">
              <a:solidFill>
                <a:srgbClr val="2FBD1D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103F84-D778-4555-0B08-CBD4FFE9DBEF}"/>
              </a:ext>
            </a:extLst>
          </p:cNvPr>
          <p:cNvSpPr txBox="1"/>
          <p:nvPr/>
        </p:nvSpPr>
        <p:spPr>
          <a:xfrm>
            <a:off x="399010" y="1075823"/>
            <a:ext cx="10421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supports </a:t>
            </a:r>
            <a:r>
              <a:rPr lang="en-NO" b="1" dirty="0"/>
              <a:t>multiple ESM versions, </a:t>
            </a:r>
            <a:r>
              <a:rPr lang="en-NO" b="1" i="1" dirty="0"/>
              <a:t>assimilation schemes</a:t>
            </a:r>
            <a:r>
              <a:rPr lang="en-NO" b="1" dirty="0"/>
              <a:t> and </a:t>
            </a:r>
            <a:r>
              <a:rPr lang="en-NO" b="1" i="1" dirty="0"/>
              <a:t>experiment setup environments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multiple users can contribute to the same repository without interfering with each other's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flexible, well-structured and organized; fully version controlled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suitable for use with NorESM1, NorESM2 and later versions   </a:t>
            </a:r>
            <a:r>
              <a:rPr lang="en-NO" dirty="0"/>
              <a:t>   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C514B9-A85F-2C23-DCCA-CF6828A410A5}"/>
              </a:ext>
            </a:extLst>
          </p:cNvPr>
          <p:cNvSpPr/>
          <p:nvPr/>
        </p:nvSpPr>
        <p:spPr>
          <a:xfrm>
            <a:off x="3418726" y="2224738"/>
            <a:ext cx="1072900" cy="4435246"/>
          </a:xfrm>
          <a:prstGeom prst="rect">
            <a:avLst/>
          </a:prstGeom>
          <a:solidFill>
            <a:srgbClr val="FFFF00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CC0DEC-4A1C-BAB0-C9EF-3F1AC081F224}"/>
              </a:ext>
            </a:extLst>
          </p:cNvPr>
          <p:cNvSpPr txBox="1"/>
          <p:nvPr/>
        </p:nvSpPr>
        <p:spPr>
          <a:xfrm>
            <a:off x="49518" y="2276349"/>
            <a:ext cx="12087063" cy="4383634"/>
          </a:xfrm>
          <a:prstGeom prst="rect">
            <a:avLst/>
          </a:prstGeom>
          <a:noFill/>
          <a:ln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2087063"/>
                      <a:gd name="connsiteY0" fmla="*/ 0 h 4383634"/>
                      <a:gd name="connsiteX1" fmla="*/ 454704 w 12087063"/>
                      <a:gd name="connsiteY1" fmla="*/ 0 h 4383634"/>
                      <a:gd name="connsiteX2" fmla="*/ 667666 w 12087063"/>
                      <a:gd name="connsiteY2" fmla="*/ 0 h 4383634"/>
                      <a:gd name="connsiteX3" fmla="*/ 1484982 w 12087063"/>
                      <a:gd name="connsiteY3" fmla="*/ 0 h 4383634"/>
                      <a:gd name="connsiteX4" fmla="*/ 1939686 w 12087063"/>
                      <a:gd name="connsiteY4" fmla="*/ 0 h 4383634"/>
                      <a:gd name="connsiteX5" fmla="*/ 2394390 w 12087063"/>
                      <a:gd name="connsiteY5" fmla="*/ 0 h 4383634"/>
                      <a:gd name="connsiteX6" fmla="*/ 3211705 w 12087063"/>
                      <a:gd name="connsiteY6" fmla="*/ 0 h 4383634"/>
                      <a:gd name="connsiteX7" fmla="*/ 3545538 w 12087063"/>
                      <a:gd name="connsiteY7" fmla="*/ 0 h 4383634"/>
                      <a:gd name="connsiteX8" fmla="*/ 4362854 w 12087063"/>
                      <a:gd name="connsiteY8" fmla="*/ 0 h 4383634"/>
                      <a:gd name="connsiteX9" fmla="*/ 5180170 w 12087063"/>
                      <a:gd name="connsiteY9" fmla="*/ 0 h 4383634"/>
                      <a:gd name="connsiteX10" fmla="*/ 5755744 w 12087063"/>
                      <a:gd name="connsiteY10" fmla="*/ 0 h 4383634"/>
                      <a:gd name="connsiteX11" fmla="*/ 6573060 w 12087063"/>
                      <a:gd name="connsiteY11" fmla="*/ 0 h 4383634"/>
                      <a:gd name="connsiteX12" fmla="*/ 7027764 w 12087063"/>
                      <a:gd name="connsiteY12" fmla="*/ 0 h 4383634"/>
                      <a:gd name="connsiteX13" fmla="*/ 7482468 w 12087063"/>
                      <a:gd name="connsiteY13" fmla="*/ 0 h 4383634"/>
                      <a:gd name="connsiteX14" fmla="*/ 8178913 w 12087063"/>
                      <a:gd name="connsiteY14" fmla="*/ 0 h 4383634"/>
                      <a:gd name="connsiteX15" fmla="*/ 8633616 w 12087063"/>
                      <a:gd name="connsiteY15" fmla="*/ 0 h 4383634"/>
                      <a:gd name="connsiteX16" fmla="*/ 9450932 w 12087063"/>
                      <a:gd name="connsiteY16" fmla="*/ 0 h 4383634"/>
                      <a:gd name="connsiteX17" fmla="*/ 10268248 w 12087063"/>
                      <a:gd name="connsiteY17" fmla="*/ 0 h 4383634"/>
                      <a:gd name="connsiteX18" fmla="*/ 10843822 w 12087063"/>
                      <a:gd name="connsiteY18" fmla="*/ 0 h 4383634"/>
                      <a:gd name="connsiteX19" fmla="*/ 11298526 w 12087063"/>
                      <a:gd name="connsiteY19" fmla="*/ 0 h 4383634"/>
                      <a:gd name="connsiteX20" fmla="*/ 11511489 w 12087063"/>
                      <a:gd name="connsiteY20" fmla="*/ 0 h 4383634"/>
                      <a:gd name="connsiteX21" fmla="*/ 12087063 w 12087063"/>
                      <a:gd name="connsiteY21" fmla="*/ 0 h 4383634"/>
                      <a:gd name="connsiteX22" fmla="*/ 12087063 w 12087063"/>
                      <a:gd name="connsiteY22" fmla="*/ 460282 h 4383634"/>
                      <a:gd name="connsiteX23" fmla="*/ 12087063 w 12087063"/>
                      <a:gd name="connsiteY23" fmla="*/ 964399 h 4383634"/>
                      <a:gd name="connsiteX24" fmla="*/ 12087063 w 12087063"/>
                      <a:gd name="connsiteY24" fmla="*/ 1424681 h 4383634"/>
                      <a:gd name="connsiteX25" fmla="*/ 12087063 w 12087063"/>
                      <a:gd name="connsiteY25" fmla="*/ 2016472 h 4383634"/>
                      <a:gd name="connsiteX26" fmla="*/ 12087063 w 12087063"/>
                      <a:gd name="connsiteY26" fmla="*/ 2564426 h 4383634"/>
                      <a:gd name="connsiteX27" fmla="*/ 12087063 w 12087063"/>
                      <a:gd name="connsiteY27" fmla="*/ 3112380 h 4383634"/>
                      <a:gd name="connsiteX28" fmla="*/ 12087063 w 12087063"/>
                      <a:gd name="connsiteY28" fmla="*/ 3748007 h 4383634"/>
                      <a:gd name="connsiteX29" fmla="*/ 12087063 w 12087063"/>
                      <a:gd name="connsiteY29" fmla="*/ 4383634 h 4383634"/>
                      <a:gd name="connsiteX30" fmla="*/ 11874100 w 12087063"/>
                      <a:gd name="connsiteY30" fmla="*/ 4383634 h 4383634"/>
                      <a:gd name="connsiteX31" fmla="*/ 11177655 w 12087063"/>
                      <a:gd name="connsiteY31" fmla="*/ 4383634 h 4383634"/>
                      <a:gd name="connsiteX32" fmla="*/ 10964693 w 12087063"/>
                      <a:gd name="connsiteY32" fmla="*/ 4383634 h 4383634"/>
                      <a:gd name="connsiteX33" fmla="*/ 10268248 w 12087063"/>
                      <a:gd name="connsiteY33" fmla="*/ 4383634 h 4383634"/>
                      <a:gd name="connsiteX34" fmla="*/ 9934415 w 12087063"/>
                      <a:gd name="connsiteY34" fmla="*/ 4383634 h 4383634"/>
                      <a:gd name="connsiteX35" fmla="*/ 9721452 w 12087063"/>
                      <a:gd name="connsiteY35" fmla="*/ 4383634 h 4383634"/>
                      <a:gd name="connsiteX36" fmla="*/ 9387619 w 12087063"/>
                      <a:gd name="connsiteY36" fmla="*/ 4383634 h 4383634"/>
                      <a:gd name="connsiteX37" fmla="*/ 8691174 w 12087063"/>
                      <a:gd name="connsiteY37" fmla="*/ 4383634 h 4383634"/>
                      <a:gd name="connsiteX38" fmla="*/ 8357341 w 12087063"/>
                      <a:gd name="connsiteY38" fmla="*/ 4383634 h 4383634"/>
                      <a:gd name="connsiteX39" fmla="*/ 8144378 w 12087063"/>
                      <a:gd name="connsiteY39" fmla="*/ 4383634 h 4383634"/>
                      <a:gd name="connsiteX40" fmla="*/ 7810545 w 12087063"/>
                      <a:gd name="connsiteY40" fmla="*/ 4383634 h 4383634"/>
                      <a:gd name="connsiteX41" fmla="*/ 7355841 w 12087063"/>
                      <a:gd name="connsiteY41" fmla="*/ 4383634 h 4383634"/>
                      <a:gd name="connsiteX42" fmla="*/ 6780267 w 12087063"/>
                      <a:gd name="connsiteY42" fmla="*/ 4383634 h 4383634"/>
                      <a:gd name="connsiteX43" fmla="*/ 6446434 w 12087063"/>
                      <a:gd name="connsiteY43" fmla="*/ 4383634 h 4383634"/>
                      <a:gd name="connsiteX44" fmla="*/ 5629118 w 12087063"/>
                      <a:gd name="connsiteY44" fmla="*/ 4383634 h 4383634"/>
                      <a:gd name="connsiteX45" fmla="*/ 5053543 w 12087063"/>
                      <a:gd name="connsiteY45" fmla="*/ 4383634 h 4383634"/>
                      <a:gd name="connsiteX46" fmla="*/ 4236228 w 12087063"/>
                      <a:gd name="connsiteY46" fmla="*/ 4383634 h 4383634"/>
                      <a:gd name="connsiteX47" fmla="*/ 3539783 w 12087063"/>
                      <a:gd name="connsiteY47" fmla="*/ 4383634 h 4383634"/>
                      <a:gd name="connsiteX48" fmla="*/ 3085079 w 12087063"/>
                      <a:gd name="connsiteY48" fmla="*/ 4383634 h 4383634"/>
                      <a:gd name="connsiteX49" fmla="*/ 2388634 w 12087063"/>
                      <a:gd name="connsiteY49" fmla="*/ 4383634 h 4383634"/>
                      <a:gd name="connsiteX50" fmla="*/ 2054801 w 12087063"/>
                      <a:gd name="connsiteY50" fmla="*/ 4383634 h 4383634"/>
                      <a:gd name="connsiteX51" fmla="*/ 1479226 w 12087063"/>
                      <a:gd name="connsiteY51" fmla="*/ 4383634 h 4383634"/>
                      <a:gd name="connsiteX52" fmla="*/ 1266264 w 12087063"/>
                      <a:gd name="connsiteY52" fmla="*/ 4383634 h 4383634"/>
                      <a:gd name="connsiteX53" fmla="*/ 0 w 12087063"/>
                      <a:gd name="connsiteY53" fmla="*/ 4383634 h 4383634"/>
                      <a:gd name="connsiteX54" fmla="*/ 0 w 12087063"/>
                      <a:gd name="connsiteY54" fmla="*/ 3835680 h 4383634"/>
                      <a:gd name="connsiteX55" fmla="*/ 0 w 12087063"/>
                      <a:gd name="connsiteY55" fmla="*/ 3243889 h 4383634"/>
                      <a:gd name="connsiteX56" fmla="*/ 0 w 12087063"/>
                      <a:gd name="connsiteY56" fmla="*/ 2652099 h 4383634"/>
                      <a:gd name="connsiteX57" fmla="*/ 0 w 12087063"/>
                      <a:gd name="connsiteY57" fmla="*/ 2191817 h 4383634"/>
                      <a:gd name="connsiteX58" fmla="*/ 0 w 12087063"/>
                      <a:gd name="connsiteY58" fmla="*/ 1556190 h 4383634"/>
                      <a:gd name="connsiteX59" fmla="*/ 0 w 12087063"/>
                      <a:gd name="connsiteY59" fmla="*/ 1008236 h 4383634"/>
                      <a:gd name="connsiteX60" fmla="*/ 0 w 12087063"/>
                      <a:gd name="connsiteY60" fmla="*/ 591791 h 4383634"/>
                      <a:gd name="connsiteX61" fmla="*/ 0 w 12087063"/>
                      <a:gd name="connsiteY61" fmla="*/ 0 h 4383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12087063" h="4383634" extrusionOk="0">
                        <a:moveTo>
                          <a:pt x="0" y="0"/>
                        </a:moveTo>
                        <a:cubicBezTo>
                          <a:pt x="213605" y="-46479"/>
                          <a:pt x="315435" y="34547"/>
                          <a:pt x="454704" y="0"/>
                        </a:cubicBezTo>
                        <a:cubicBezTo>
                          <a:pt x="593973" y="-34547"/>
                          <a:pt x="619658" y="2634"/>
                          <a:pt x="667666" y="0"/>
                        </a:cubicBezTo>
                        <a:cubicBezTo>
                          <a:pt x="715674" y="-2634"/>
                          <a:pt x="1279540" y="91298"/>
                          <a:pt x="1484982" y="0"/>
                        </a:cubicBezTo>
                        <a:cubicBezTo>
                          <a:pt x="1690424" y="-91298"/>
                          <a:pt x="1793342" y="49739"/>
                          <a:pt x="1939686" y="0"/>
                        </a:cubicBezTo>
                        <a:cubicBezTo>
                          <a:pt x="2086030" y="-49739"/>
                          <a:pt x="2226417" y="20199"/>
                          <a:pt x="2394390" y="0"/>
                        </a:cubicBezTo>
                        <a:cubicBezTo>
                          <a:pt x="2562363" y="-20199"/>
                          <a:pt x="3013495" y="30939"/>
                          <a:pt x="3211705" y="0"/>
                        </a:cubicBezTo>
                        <a:cubicBezTo>
                          <a:pt x="3409916" y="-30939"/>
                          <a:pt x="3426501" y="22435"/>
                          <a:pt x="3545538" y="0"/>
                        </a:cubicBezTo>
                        <a:cubicBezTo>
                          <a:pt x="3664575" y="-22435"/>
                          <a:pt x="4111513" y="8621"/>
                          <a:pt x="4362854" y="0"/>
                        </a:cubicBezTo>
                        <a:cubicBezTo>
                          <a:pt x="4614195" y="-8621"/>
                          <a:pt x="4841590" y="52153"/>
                          <a:pt x="5180170" y="0"/>
                        </a:cubicBezTo>
                        <a:cubicBezTo>
                          <a:pt x="5518750" y="-52153"/>
                          <a:pt x="5612086" y="41856"/>
                          <a:pt x="5755744" y="0"/>
                        </a:cubicBezTo>
                        <a:cubicBezTo>
                          <a:pt x="5899402" y="-41856"/>
                          <a:pt x="6351396" y="25466"/>
                          <a:pt x="6573060" y="0"/>
                        </a:cubicBezTo>
                        <a:cubicBezTo>
                          <a:pt x="6794724" y="-25466"/>
                          <a:pt x="6875143" y="29876"/>
                          <a:pt x="7027764" y="0"/>
                        </a:cubicBezTo>
                        <a:cubicBezTo>
                          <a:pt x="7180385" y="-29876"/>
                          <a:pt x="7275197" y="20112"/>
                          <a:pt x="7482468" y="0"/>
                        </a:cubicBezTo>
                        <a:cubicBezTo>
                          <a:pt x="7689739" y="-20112"/>
                          <a:pt x="7860349" y="76967"/>
                          <a:pt x="8178913" y="0"/>
                        </a:cubicBezTo>
                        <a:cubicBezTo>
                          <a:pt x="8497477" y="-76967"/>
                          <a:pt x="8506535" y="17072"/>
                          <a:pt x="8633616" y="0"/>
                        </a:cubicBezTo>
                        <a:cubicBezTo>
                          <a:pt x="8760697" y="-17072"/>
                          <a:pt x="9112787" y="34937"/>
                          <a:pt x="9450932" y="0"/>
                        </a:cubicBezTo>
                        <a:cubicBezTo>
                          <a:pt x="9789077" y="-34937"/>
                          <a:pt x="9981154" y="8654"/>
                          <a:pt x="10268248" y="0"/>
                        </a:cubicBezTo>
                        <a:cubicBezTo>
                          <a:pt x="10555342" y="-8654"/>
                          <a:pt x="10640365" y="4438"/>
                          <a:pt x="10843822" y="0"/>
                        </a:cubicBezTo>
                        <a:cubicBezTo>
                          <a:pt x="11047279" y="-4438"/>
                          <a:pt x="11146171" y="5765"/>
                          <a:pt x="11298526" y="0"/>
                        </a:cubicBezTo>
                        <a:cubicBezTo>
                          <a:pt x="11450881" y="-5765"/>
                          <a:pt x="11422041" y="2235"/>
                          <a:pt x="11511489" y="0"/>
                        </a:cubicBezTo>
                        <a:cubicBezTo>
                          <a:pt x="11600937" y="-2235"/>
                          <a:pt x="11863447" y="61228"/>
                          <a:pt x="12087063" y="0"/>
                        </a:cubicBezTo>
                        <a:cubicBezTo>
                          <a:pt x="12091134" y="130436"/>
                          <a:pt x="12070993" y="329818"/>
                          <a:pt x="12087063" y="460282"/>
                        </a:cubicBezTo>
                        <a:cubicBezTo>
                          <a:pt x="12103133" y="590746"/>
                          <a:pt x="12078471" y="752457"/>
                          <a:pt x="12087063" y="964399"/>
                        </a:cubicBezTo>
                        <a:cubicBezTo>
                          <a:pt x="12095655" y="1176341"/>
                          <a:pt x="12053688" y="1307244"/>
                          <a:pt x="12087063" y="1424681"/>
                        </a:cubicBezTo>
                        <a:cubicBezTo>
                          <a:pt x="12120438" y="1542118"/>
                          <a:pt x="12028396" y="1762599"/>
                          <a:pt x="12087063" y="2016472"/>
                        </a:cubicBezTo>
                        <a:cubicBezTo>
                          <a:pt x="12145730" y="2270345"/>
                          <a:pt x="12086110" y="2397708"/>
                          <a:pt x="12087063" y="2564426"/>
                        </a:cubicBezTo>
                        <a:cubicBezTo>
                          <a:pt x="12088016" y="2731144"/>
                          <a:pt x="12028402" y="2853459"/>
                          <a:pt x="12087063" y="3112380"/>
                        </a:cubicBezTo>
                        <a:cubicBezTo>
                          <a:pt x="12145724" y="3371301"/>
                          <a:pt x="12072735" y="3564426"/>
                          <a:pt x="12087063" y="3748007"/>
                        </a:cubicBezTo>
                        <a:cubicBezTo>
                          <a:pt x="12101391" y="3931588"/>
                          <a:pt x="12012035" y="4163429"/>
                          <a:pt x="12087063" y="4383634"/>
                        </a:cubicBezTo>
                        <a:cubicBezTo>
                          <a:pt x="11984718" y="4389576"/>
                          <a:pt x="11919515" y="4363620"/>
                          <a:pt x="11874100" y="4383634"/>
                        </a:cubicBezTo>
                        <a:cubicBezTo>
                          <a:pt x="11828685" y="4403648"/>
                          <a:pt x="11323291" y="4372871"/>
                          <a:pt x="11177655" y="4383634"/>
                        </a:cubicBezTo>
                        <a:cubicBezTo>
                          <a:pt x="11032019" y="4394397"/>
                          <a:pt x="11039569" y="4372505"/>
                          <a:pt x="10964693" y="4383634"/>
                        </a:cubicBezTo>
                        <a:cubicBezTo>
                          <a:pt x="10889817" y="4394763"/>
                          <a:pt x="10526703" y="4340138"/>
                          <a:pt x="10268248" y="4383634"/>
                        </a:cubicBezTo>
                        <a:cubicBezTo>
                          <a:pt x="10009793" y="4427130"/>
                          <a:pt x="10086522" y="4355034"/>
                          <a:pt x="9934415" y="4383634"/>
                        </a:cubicBezTo>
                        <a:cubicBezTo>
                          <a:pt x="9782308" y="4412234"/>
                          <a:pt x="9827883" y="4377219"/>
                          <a:pt x="9721452" y="4383634"/>
                        </a:cubicBezTo>
                        <a:cubicBezTo>
                          <a:pt x="9615021" y="4390049"/>
                          <a:pt x="9490708" y="4368182"/>
                          <a:pt x="9387619" y="4383634"/>
                        </a:cubicBezTo>
                        <a:cubicBezTo>
                          <a:pt x="9284530" y="4399086"/>
                          <a:pt x="9010311" y="4362615"/>
                          <a:pt x="8691174" y="4383634"/>
                        </a:cubicBezTo>
                        <a:cubicBezTo>
                          <a:pt x="8372037" y="4404653"/>
                          <a:pt x="8471544" y="4381493"/>
                          <a:pt x="8357341" y="4383634"/>
                        </a:cubicBezTo>
                        <a:cubicBezTo>
                          <a:pt x="8243138" y="4385775"/>
                          <a:pt x="8234451" y="4364495"/>
                          <a:pt x="8144378" y="4383634"/>
                        </a:cubicBezTo>
                        <a:cubicBezTo>
                          <a:pt x="8054305" y="4402773"/>
                          <a:pt x="7957573" y="4369930"/>
                          <a:pt x="7810545" y="4383634"/>
                        </a:cubicBezTo>
                        <a:cubicBezTo>
                          <a:pt x="7663517" y="4397338"/>
                          <a:pt x="7579465" y="4368727"/>
                          <a:pt x="7355841" y="4383634"/>
                        </a:cubicBezTo>
                        <a:cubicBezTo>
                          <a:pt x="7132217" y="4398541"/>
                          <a:pt x="7024513" y="4341201"/>
                          <a:pt x="6780267" y="4383634"/>
                        </a:cubicBezTo>
                        <a:cubicBezTo>
                          <a:pt x="6536021" y="4426067"/>
                          <a:pt x="6519114" y="4361483"/>
                          <a:pt x="6446434" y="4383634"/>
                        </a:cubicBezTo>
                        <a:cubicBezTo>
                          <a:pt x="6373754" y="4405785"/>
                          <a:pt x="5902185" y="4365035"/>
                          <a:pt x="5629118" y="4383634"/>
                        </a:cubicBezTo>
                        <a:cubicBezTo>
                          <a:pt x="5356051" y="4402233"/>
                          <a:pt x="5281558" y="4368226"/>
                          <a:pt x="5053543" y="4383634"/>
                        </a:cubicBezTo>
                        <a:cubicBezTo>
                          <a:pt x="4825529" y="4399042"/>
                          <a:pt x="4497060" y="4345485"/>
                          <a:pt x="4236228" y="4383634"/>
                        </a:cubicBezTo>
                        <a:cubicBezTo>
                          <a:pt x="3975397" y="4421783"/>
                          <a:pt x="3729662" y="4315083"/>
                          <a:pt x="3539783" y="4383634"/>
                        </a:cubicBezTo>
                        <a:cubicBezTo>
                          <a:pt x="3349905" y="4452185"/>
                          <a:pt x="3295517" y="4363604"/>
                          <a:pt x="3085079" y="4383634"/>
                        </a:cubicBezTo>
                        <a:cubicBezTo>
                          <a:pt x="2874641" y="4403664"/>
                          <a:pt x="2610747" y="4351654"/>
                          <a:pt x="2388634" y="4383634"/>
                        </a:cubicBezTo>
                        <a:cubicBezTo>
                          <a:pt x="2166521" y="4415614"/>
                          <a:pt x="2164880" y="4378977"/>
                          <a:pt x="2054801" y="4383634"/>
                        </a:cubicBezTo>
                        <a:cubicBezTo>
                          <a:pt x="1944722" y="4388291"/>
                          <a:pt x="1757394" y="4342480"/>
                          <a:pt x="1479226" y="4383634"/>
                        </a:cubicBezTo>
                        <a:cubicBezTo>
                          <a:pt x="1201058" y="4424788"/>
                          <a:pt x="1365093" y="4360446"/>
                          <a:pt x="1266264" y="4383634"/>
                        </a:cubicBezTo>
                        <a:cubicBezTo>
                          <a:pt x="1167435" y="4406822"/>
                          <a:pt x="566432" y="4359661"/>
                          <a:pt x="0" y="4383634"/>
                        </a:cubicBezTo>
                        <a:cubicBezTo>
                          <a:pt x="-44013" y="4255123"/>
                          <a:pt x="33575" y="3949423"/>
                          <a:pt x="0" y="3835680"/>
                        </a:cubicBezTo>
                        <a:cubicBezTo>
                          <a:pt x="-33575" y="3721937"/>
                          <a:pt x="58092" y="3371155"/>
                          <a:pt x="0" y="3243889"/>
                        </a:cubicBezTo>
                        <a:cubicBezTo>
                          <a:pt x="-58092" y="3116623"/>
                          <a:pt x="35673" y="2840011"/>
                          <a:pt x="0" y="2652099"/>
                        </a:cubicBezTo>
                        <a:cubicBezTo>
                          <a:pt x="-35673" y="2464187"/>
                          <a:pt x="11788" y="2327245"/>
                          <a:pt x="0" y="2191817"/>
                        </a:cubicBezTo>
                        <a:cubicBezTo>
                          <a:pt x="-11788" y="2056389"/>
                          <a:pt x="47526" y="1858290"/>
                          <a:pt x="0" y="1556190"/>
                        </a:cubicBezTo>
                        <a:cubicBezTo>
                          <a:pt x="-47526" y="1254090"/>
                          <a:pt x="22633" y="1121607"/>
                          <a:pt x="0" y="1008236"/>
                        </a:cubicBezTo>
                        <a:cubicBezTo>
                          <a:pt x="-22633" y="894865"/>
                          <a:pt x="31518" y="797496"/>
                          <a:pt x="0" y="591791"/>
                        </a:cubicBezTo>
                        <a:cubicBezTo>
                          <a:pt x="-31518" y="386087"/>
                          <a:pt x="60020" y="25042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endParaRPr lang="en-NO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20939-91E1-E573-F0BD-AD2B47A0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1603181" cy="338554"/>
          </a:xfrm>
        </p:spPr>
        <p:txBody>
          <a:bodyPr/>
          <a:lstStyle/>
          <a:p>
            <a:r>
              <a:rPr lang="en-NO" sz="2200" dirty="0"/>
              <a:t>NorCPM repository with revised structure </a:t>
            </a:r>
            <a:r>
              <a:rPr lang="en-GB" sz="2200" dirty="0">
                <a:hlinkClick r:id="rId3"/>
              </a:rPr>
              <a:t>https://github.com/NorESMhub/NorCPM</a:t>
            </a:r>
            <a:r>
              <a:rPr lang="en-GB" sz="2200" dirty="0"/>
              <a:t> </a:t>
            </a:r>
            <a:r>
              <a:rPr lang="en-NO" sz="22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B605F-30D7-8F11-5CE9-0FA147E897E2}"/>
              </a:ext>
            </a:extLst>
          </p:cNvPr>
          <p:cNvSpPr txBox="1"/>
          <p:nvPr/>
        </p:nvSpPr>
        <p:spPr>
          <a:xfrm>
            <a:off x="2276013" y="3494656"/>
            <a:ext cx="761747" cy="198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b="1" i="1" dirty="0" err="1">
                <a:solidFill>
                  <a:srgbClr val="00B050"/>
                </a:solidFill>
                <a:latin typeface="Menlo" panose="020B0609030804020204" pitchFamily="49" charset="0"/>
              </a:rPr>
              <a:t>a</a:t>
            </a:r>
            <a:r>
              <a:rPr lang="en-GB" sz="1500" b="1" i="1" dirty="0" err="1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ssim</a:t>
            </a:r>
            <a:endParaRPr lang="en-GB" sz="1500" b="1" i="1" dirty="0">
              <a:solidFill>
                <a:srgbClr val="00B050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500" i="1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</a:rPr>
              <a:t>cases</a:t>
            </a:r>
            <a:endParaRPr lang="en-GB" sz="1500" i="1" dirty="0">
              <a:solidFill>
                <a:schemeClr val="bg1">
                  <a:lumMod val="50000"/>
                </a:schemeClr>
              </a:solidFill>
              <a:effectLst/>
              <a:latin typeface="Menlo" panose="020B0609030804020204" pitchFamily="49" charset="0"/>
            </a:endParaRPr>
          </a:p>
          <a:p>
            <a:r>
              <a:rPr lang="en-GB" sz="1500" i="1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docs</a:t>
            </a:r>
          </a:p>
          <a:p>
            <a:r>
              <a:rPr lang="en-GB" sz="1500" i="1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</a:rPr>
              <a:t>l</a:t>
            </a:r>
            <a:r>
              <a:rPr lang="en-GB" sz="1500" i="1" dirty="0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ogs</a:t>
            </a:r>
          </a:p>
          <a:p>
            <a:r>
              <a:rPr lang="en-GB" sz="1500" b="1" dirty="0">
                <a:solidFill>
                  <a:srgbClr val="00B050"/>
                </a:solidFill>
                <a:latin typeface="Menlo" panose="020B0609030804020204" pitchFamily="49" charset="0"/>
              </a:rPr>
              <a:t>model</a:t>
            </a:r>
            <a:endParaRPr lang="en-GB" sz="1500" b="1" dirty="0">
              <a:solidFill>
                <a:srgbClr val="00B050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500" b="1" i="1" dirty="0">
                <a:solidFill>
                  <a:srgbClr val="00B050"/>
                </a:solidFill>
                <a:latin typeface="Menlo" panose="020B0609030804020204" pitchFamily="49" charset="0"/>
              </a:rPr>
              <a:t>setup</a:t>
            </a:r>
            <a:endParaRPr lang="en-GB" sz="1500" b="1" i="1" dirty="0">
              <a:solidFill>
                <a:srgbClr val="00B050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500" i="1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tools</a:t>
            </a:r>
          </a:p>
          <a:p>
            <a:endParaRPr lang="en-N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0B94E2-EBD0-0AA2-4C1D-239D560937DD}"/>
              </a:ext>
            </a:extLst>
          </p:cNvPr>
          <p:cNvSpPr txBox="1"/>
          <p:nvPr/>
        </p:nvSpPr>
        <p:spPr>
          <a:xfrm>
            <a:off x="3383610" y="2697634"/>
            <a:ext cx="11079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b="1" i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NO" sz="1500" b="1" i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cheme1</a:t>
            </a:r>
          </a:p>
          <a:p>
            <a:r>
              <a:rPr lang="en-GB" sz="1500" i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NO" sz="1500" i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cheme2</a:t>
            </a:r>
          </a:p>
          <a:p>
            <a:r>
              <a:rPr lang="en-NO" sz="1500" i="1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myscheme</a:t>
            </a:r>
          </a:p>
          <a:p>
            <a:r>
              <a:rPr lang="en-NO" sz="1500" i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ED1E24-56B4-26BA-2754-C5BAC7B1F5D9}"/>
              </a:ext>
            </a:extLst>
          </p:cNvPr>
          <p:cNvSpPr txBox="1"/>
          <p:nvPr/>
        </p:nvSpPr>
        <p:spPr>
          <a:xfrm flipH="1">
            <a:off x="4722036" y="2291241"/>
            <a:ext cx="5019322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i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r>
              <a:rPr lang="en-NO" sz="1500" i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ode1 (e.g. EnKF)</a:t>
            </a:r>
          </a:p>
          <a:p>
            <a:r>
              <a:rPr lang="en-GB" sz="1500" i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r>
              <a:rPr lang="en-NO" sz="1500" i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ode2 (e.g. prep_obs)</a:t>
            </a:r>
          </a:p>
          <a:p>
            <a:r>
              <a:rPr lang="en-GB" sz="1500" i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r>
              <a:rPr lang="en-NO" sz="1500" i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ode3 (e.g. micom_init)</a:t>
            </a:r>
          </a:p>
          <a:p>
            <a:r>
              <a:rPr lang="en-NO" sz="1500" i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  <a:p>
            <a:r>
              <a:rPr lang="en-GB" sz="15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NO" sz="15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ettings1.in (e.g. </a:t>
            </a:r>
            <a:r>
              <a:rPr lang="en-GB" sz="1500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analysisfields_1.in)</a:t>
            </a:r>
            <a:endParaRPr lang="en-NO" sz="15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5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NO" sz="15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ettings2.in (e.g. </a:t>
            </a:r>
            <a:r>
              <a:rPr lang="en-GB" sz="1500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enkf.prm_1)</a:t>
            </a:r>
            <a:endParaRPr lang="en-NO" sz="15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NO" sz="15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  <a:p>
            <a:r>
              <a:rPr lang="en-GB" sz="15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NO" sz="15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ssim_build.sh</a:t>
            </a:r>
          </a:p>
          <a:p>
            <a:r>
              <a:rPr lang="en-GB" sz="15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assim_step.sh</a:t>
            </a:r>
            <a:endParaRPr lang="en-NO" sz="15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4E7E33-969D-4A05-7230-70767CC8EFE1}"/>
              </a:ext>
            </a:extLst>
          </p:cNvPr>
          <p:cNvSpPr txBox="1"/>
          <p:nvPr/>
        </p:nvSpPr>
        <p:spPr>
          <a:xfrm>
            <a:off x="3383610" y="5434231"/>
            <a:ext cx="992579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500" b="1" i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noresm1</a:t>
            </a:r>
          </a:p>
          <a:p>
            <a:r>
              <a:rPr lang="en-GB" sz="1500" i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noresm2</a:t>
            </a:r>
          </a:p>
          <a:p>
            <a:r>
              <a:rPr lang="en-GB" sz="1500" i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noresm3</a:t>
            </a:r>
          </a:p>
          <a:p>
            <a:r>
              <a:rPr lang="en-GB" sz="1500" i="1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mysetup</a:t>
            </a:r>
            <a:endParaRPr lang="en-GB" sz="1500" i="1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500" i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  <a:endParaRPr lang="en-NO" sz="1500" i="1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B9ED5-A80A-F2AE-26EA-A3F8E52D0643}"/>
              </a:ext>
            </a:extLst>
          </p:cNvPr>
          <p:cNvSpPr txBox="1"/>
          <p:nvPr/>
        </p:nvSpPr>
        <p:spPr>
          <a:xfrm>
            <a:off x="4722039" y="5420836"/>
            <a:ext cx="32766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i="1" dirty="0">
                <a:solidFill>
                  <a:srgbClr val="2FBD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settings</a:t>
            </a:r>
            <a:endParaRPr lang="en-GB" sz="1500" b="1" i="1" dirty="0">
              <a:solidFill>
                <a:srgbClr val="2FBD1D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500" dirty="0" err="1">
                <a:solidFill>
                  <a:srgbClr val="2FBD1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create_ensemble.sh</a:t>
            </a:r>
            <a:endParaRPr lang="en-GB" sz="1500" dirty="0">
              <a:solidFill>
                <a:srgbClr val="2FBD1D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500" dirty="0" err="1">
                <a:solidFill>
                  <a:srgbClr val="2FBD1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submit_</a:t>
            </a:r>
            <a:r>
              <a:rPr lang="en-GB" sz="1500" dirty="0" err="1">
                <a:solidFill>
                  <a:srgbClr val="2FBD1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ensemble</a:t>
            </a:r>
            <a:r>
              <a:rPr lang="en-GB" sz="1500" dirty="0" err="1">
                <a:solidFill>
                  <a:srgbClr val="2FBD1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.sh</a:t>
            </a:r>
            <a:endParaRPr lang="en-GB" sz="1500" dirty="0">
              <a:solidFill>
                <a:srgbClr val="2FBD1D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500" dirty="0">
                <a:solidFill>
                  <a:srgbClr val="2FBD1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3685D1-2B89-2E09-18F1-F9197830DB98}"/>
              </a:ext>
            </a:extLst>
          </p:cNvPr>
          <p:cNvSpPr txBox="1"/>
          <p:nvPr/>
        </p:nvSpPr>
        <p:spPr>
          <a:xfrm>
            <a:off x="741954" y="4265976"/>
            <a:ext cx="87716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GB" sz="1500" b="1" i="1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NorCPM</a:t>
            </a:r>
            <a:endParaRPr lang="en-GB" sz="1500" b="1" i="1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6E2F610-D5CD-0150-EE39-D19B17D21A8D}"/>
              </a:ext>
            </a:extLst>
          </p:cNvPr>
          <p:cNvCxnSpPr>
            <a:cxnSpLocks/>
          </p:cNvCxnSpPr>
          <p:nvPr/>
        </p:nvCxnSpPr>
        <p:spPr>
          <a:xfrm flipV="1">
            <a:off x="1809600" y="4393332"/>
            <a:ext cx="423844" cy="1"/>
          </a:xfrm>
          <a:prstGeom prst="straightConnector1">
            <a:avLst/>
          </a:prstGeom>
          <a:ln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DA06C7-0BD0-E78B-30D2-F02A3107E528}"/>
              </a:ext>
            </a:extLst>
          </p:cNvPr>
          <p:cNvCxnSpPr>
            <a:cxnSpLocks/>
          </p:cNvCxnSpPr>
          <p:nvPr/>
        </p:nvCxnSpPr>
        <p:spPr>
          <a:xfrm flipV="1">
            <a:off x="2998816" y="3053473"/>
            <a:ext cx="316011" cy="526469"/>
          </a:xfrm>
          <a:prstGeom prst="straightConnector1">
            <a:avLst/>
          </a:prstGeom>
          <a:ln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E1EF149-7094-FDD2-7259-BF454E4422AD}"/>
              </a:ext>
            </a:extLst>
          </p:cNvPr>
          <p:cNvCxnSpPr>
            <a:cxnSpLocks/>
          </p:cNvCxnSpPr>
          <p:nvPr/>
        </p:nvCxnSpPr>
        <p:spPr>
          <a:xfrm>
            <a:off x="3014005" y="4886766"/>
            <a:ext cx="318460" cy="771407"/>
          </a:xfrm>
          <a:prstGeom prst="straightConnector1">
            <a:avLst/>
          </a:prstGeom>
          <a:ln cap="sq"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9DE571A-91FE-F460-16FF-01A70E79071D}"/>
              </a:ext>
            </a:extLst>
          </p:cNvPr>
          <p:cNvCxnSpPr>
            <a:cxnSpLocks/>
          </p:cNvCxnSpPr>
          <p:nvPr/>
        </p:nvCxnSpPr>
        <p:spPr>
          <a:xfrm>
            <a:off x="4468715" y="2860676"/>
            <a:ext cx="253321" cy="0"/>
          </a:xfrm>
          <a:prstGeom prst="straightConnector1">
            <a:avLst/>
          </a:prstGeom>
          <a:ln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8D55E2F-1A72-1855-7E9C-AE310E27BB02}"/>
              </a:ext>
            </a:extLst>
          </p:cNvPr>
          <p:cNvCxnSpPr>
            <a:cxnSpLocks/>
          </p:cNvCxnSpPr>
          <p:nvPr/>
        </p:nvCxnSpPr>
        <p:spPr>
          <a:xfrm>
            <a:off x="4501892" y="5583706"/>
            <a:ext cx="220144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71571FA-7CF9-92EF-73DD-8EE30916C04A}"/>
              </a:ext>
            </a:extLst>
          </p:cNvPr>
          <p:cNvCxnSpPr>
            <a:cxnSpLocks/>
          </p:cNvCxnSpPr>
          <p:nvPr/>
        </p:nvCxnSpPr>
        <p:spPr>
          <a:xfrm>
            <a:off x="5785654" y="5569505"/>
            <a:ext cx="1429793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1DB77E7-79D5-0778-72B5-26EB07D98552}"/>
              </a:ext>
            </a:extLst>
          </p:cNvPr>
          <p:cNvSpPr txBox="1"/>
          <p:nvPr/>
        </p:nvSpPr>
        <p:spPr>
          <a:xfrm>
            <a:off x="9971768" y="2314324"/>
            <a:ext cx="2164813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git-controlled</a:t>
            </a:r>
          </a:p>
          <a:p>
            <a:r>
              <a:rPr lang="en-GB" sz="15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git-controlled?</a:t>
            </a:r>
          </a:p>
          <a:p>
            <a:pPr algn="r"/>
            <a:endParaRPr lang="en-NO" sz="15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2A907B0-15AB-6807-6D2E-49C7F0F344DD}"/>
              </a:ext>
            </a:extLst>
          </p:cNvPr>
          <p:cNvCxnSpPr>
            <a:cxnSpLocks/>
          </p:cNvCxnSpPr>
          <p:nvPr/>
        </p:nvCxnSpPr>
        <p:spPr>
          <a:xfrm>
            <a:off x="3065126" y="4589141"/>
            <a:ext cx="318460" cy="0"/>
          </a:xfrm>
          <a:prstGeom prst="straightConnector1">
            <a:avLst/>
          </a:prstGeom>
          <a:ln>
            <a:headEnd type="non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4EFB7EA-4E09-C7F8-A790-9D06FB8C355C}"/>
              </a:ext>
            </a:extLst>
          </p:cNvPr>
          <p:cNvSpPr txBox="1"/>
          <p:nvPr/>
        </p:nvSpPr>
        <p:spPr>
          <a:xfrm>
            <a:off x="3418726" y="3942802"/>
            <a:ext cx="992579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500" i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noresm1</a:t>
            </a:r>
          </a:p>
          <a:p>
            <a:r>
              <a:rPr lang="en-GB" sz="1500" i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noresm2</a:t>
            </a:r>
          </a:p>
          <a:p>
            <a:r>
              <a:rPr lang="en-GB" sz="1500" i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noresm3</a:t>
            </a:r>
          </a:p>
          <a:p>
            <a:r>
              <a:rPr lang="en-GB" sz="1500" i="1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mymodel</a:t>
            </a:r>
            <a:endParaRPr lang="en-GB" sz="1500" i="1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500" i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  <a:endParaRPr lang="en-NO" sz="1500" i="1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D310DE19-F63E-EB53-38A1-8B2ED6211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796" y="6359378"/>
            <a:ext cx="2807297" cy="123111"/>
          </a:xfrm>
        </p:spPr>
        <p:txBody>
          <a:bodyPr/>
          <a:lstStyle/>
          <a:p>
            <a:fld id="{0AE548F1-6D36-4902-B57A-69A845AA9B7E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08765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1E7156-5D76-D08F-1E7B-C5BE269A4CD4}"/>
              </a:ext>
            </a:extLst>
          </p:cNvPr>
          <p:cNvSpPr txBox="1"/>
          <p:nvPr/>
        </p:nvSpPr>
        <p:spPr>
          <a:xfrm>
            <a:off x="490889" y="1491870"/>
            <a:ext cx="11167711" cy="50918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4D2CF-D65B-2043-E142-255DC1C37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234799"/>
            <a:ext cx="11366500" cy="562320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1600" b="0" i="0" u="none" strike="noStrike" dirty="0">
              <a:solidFill>
                <a:srgbClr val="1F2328"/>
              </a:solidFill>
              <a:effectLst/>
            </a:endParaRPr>
          </a:p>
          <a:p>
            <a:pPr marL="0" indent="0">
              <a:buNone/>
            </a:pPr>
            <a:r>
              <a:rPr lang="en-GB" sz="2000" b="0" i="0" u="none" strike="noStrike" dirty="0">
                <a:solidFill>
                  <a:srgbClr val="1F2328"/>
                </a:solidFill>
                <a:effectLst/>
              </a:rPr>
              <a:t>Install </a:t>
            </a:r>
            <a:r>
              <a:rPr lang="en-GB" sz="2000" b="0" i="0" u="none" strike="noStrike" dirty="0" err="1">
                <a:solidFill>
                  <a:srgbClr val="1F2328"/>
                </a:solidFill>
                <a:effectLst/>
              </a:rPr>
              <a:t>NorCPM</a:t>
            </a:r>
            <a:r>
              <a:rPr lang="en-GB" sz="2000" b="0" i="0" u="none" strike="noStrike" dirty="0">
                <a:solidFill>
                  <a:srgbClr val="1F2328"/>
                </a:solidFill>
                <a:effectLst/>
              </a:rPr>
              <a:t> in the nn9039k project space </a:t>
            </a:r>
          </a:p>
          <a:p>
            <a:pPr marL="174625" lvl="1" indent="0">
              <a:buNone/>
            </a:pPr>
            <a:endParaRPr lang="en-GB" sz="5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74625" lvl="1" indent="0">
              <a:buNone/>
            </a:pPr>
            <a:r>
              <a:rPr lang="en-GB" sz="16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mkdir</a:t>
            </a:r>
            <a:r>
              <a:rPr lang="en-GB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-p /cluster/projects/nn9039k/people/$USER </a:t>
            </a:r>
          </a:p>
          <a:p>
            <a:pPr marL="174625" lvl="1" indent="0">
              <a:buNone/>
            </a:pPr>
            <a:r>
              <a:rPr lang="en-GB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cd /cluster/projects/nn9039k/people/$USER </a:t>
            </a:r>
          </a:p>
          <a:p>
            <a:pPr marL="174625" lvl="1" indent="0">
              <a:buNone/>
            </a:pPr>
            <a:r>
              <a:rPr lang="en-GB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clone https://</a:t>
            </a:r>
            <a:r>
              <a:rPr lang="en-GB" sz="16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github.com</a:t>
            </a:r>
            <a:r>
              <a:rPr lang="en-GB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16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NorESMhub</a:t>
            </a:r>
            <a:r>
              <a:rPr lang="en-GB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16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NorCPM.git</a:t>
            </a:r>
            <a:r>
              <a:rPr lang="en-GB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NorCPM</a:t>
            </a:r>
            <a:endParaRPr lang="en-GB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74625" lvl="1" indent="0">
              <a:buNone/>
            </a:pPr>
            <a:endParaRPr lang="en-GB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2000" dirty="0">
                <a:solidFill>
                  <a:schemeClr val="tx1"/>
                </a:solidFill>
                <a:ea typeface="Menlo" panose="020B0609030804020204" pitchFamily="49" charset="0"/>
                <a:cs typeface="Menlo" panose="020B0609030804020204" pitchFamily="49" charset="0"/>
              </a:rPr>
              <a:t>Install NorESM2 </a:t>
            </a:r>
          </a:p>
          <a:p>
            <a:pPr marL="174625" lvl="1" indent="0">
              <a:buNone/>
            </a:pPr>
            <a:endParaRPr lang="en-GB" sz="5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74625" lvl="1" indent="0">
              <a:buNone/>
            </a:pPr>
            <a:r>
              <a:rPr lang="en-GB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cd /cluster/projects/nn9039k/people/$USER/</a:t>
            </a:r>
            <a:r>
              <a:rPr lang="en-GB" sz="16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NorCPM</a:t>
            </a:r>
            <a:r>
              <a:rPr lang="en-GB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/setup/noresm2</a:t>
            </a:r>
          </a:p>
          <a:p>
            <a:pPr marL="174625" lvl="1" indent="0">
              <a:buNone/>
            </a:pPr>
            <a:r>
              <a:rPr lang="en-GB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./install_noresm2.sh</a:t>
            </a:r>
            <a:endParaRPr lang="en-GB" sz="1600" dirty="0">
              <a:solidFill>
                <a:schemeClr val="tx1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en-GB" sz="1800" dirty="0">
              <a:solidFill>
                <a:schemeClr val="tx1"/>
              </a:solidFill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2000" dirty="0">
                <a:solidFill>
                  <a:schemeClr val="tx1"/>
                </a:solidFill>
                <a:ea typeface="Menlo" panose="020B0609030804020204" pitchFamily="49" charset="0"/>
                <a:cs typeface="Menlo" panose="020B0609030804020204" pitchFamily="49" charset="0"/>
              </a:rPr>
              <a:t>Set up a NorESM2-LM assimilation test experiment with 10 members</a:t>
            </a:r>
          </a:p>
          <a:p>
            <a:pPr marL="174625" lvl="1" indent="0">
              <a:buNone/>
            </a:pPr>
            <a:endParaRPr lang="en-GB" sz="5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74625" lvl="1" indent="0">
              <a:buNone/>
            </a:pPr>
            <a:r>
              <a:rPr lang="en-GB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./</a:t>
            </a:r>
            <a:r>
              <a:rPr lang="en-GB" sz="16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create_ensemble.sh</a:t>
            </a:r>
            <a:r>
              <a:rPr lang="en-GB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settings/</a:t>
            </a:r>
            <a:r>
              <a:rPr lang="en-GB" sz="160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noresm2-lm_odaday_10mem_19960101pgchiu.sh</a:t>
            </a:r>
            <a:endParaRPr lang="en-GB" sz="1600" dirty="0">
              <a:solidFill>
                <a:schemeClr val="tx1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74625" lvl="1" indent="0">
              <a:buNone/>
            </a:pPr>
            <a:endParaRPr lang="en-GB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2000" dirty="0">
                <a:solidFill>
                  <a:schemeClr val="tx1"/>
                </a:solidFill>
                <a:ea typeface="Menlo" panose="020B0609030804020204" pitchFamily="49" charset="0"/>
                <a:cs typeface="Menlo" panose="020B0609030804020204" pitchFamily="49" charset="0"/>
              </a:rPr>
              <a:t>Submit experiment </a:t>
            </a:r>
          </a:p>
          <a:p>
            <a:pPr marL="174625" lvl="1" indent="0">
              <a:buNone/>
            </a:pPr>
            <a:endParaRPr lang="en-GB" sz="5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74625" lvl="1" indent="0">
              <a:buNone/>
            </a:pPr>
            <a:r>
              <a:rPr lang="en-GB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./</a:t>
            </a:r>
            <a:r>
              <a:rPr lang="en-GB" sz="16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submit_ensemble.sh</a:t>
            </a:r>
            <a:r>
              <a:rPr lang="en-GB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settings/</a:t>
            </a:r>
            <a:r>
              <a:rPr lang="en-GB" sz="160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noresm2-lm_odaday_10mem_19960101pgchiu.sh</a:t>
            </a:r>
            <a:endParaRPr lang="en-GB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en-GB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en-GB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20939-91E1-E573-F0BD-AD2B47A0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1479161" cy="338554"/>
          </a:xfrm>
        </p:spPr>
        <p:txBody>
          <a:bodyPr/>
          <a:lstStyle/>
          <a:p>
            <a:r>
              <a:rPr lang="en-NO" sz="2200" dirty="0">
                <a:solidFill>
                  <a:schemeClr val="tx1"/>
                </a:solidFill>
              </a:rPr>
              <a:t>Mini-tutorial for performing a daily assimilation experiment using NorESM2-LM</a:t>
            </a:r>
            <a:endParaRPr lang="en-NO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6990E-F9BC-87DA-F948-9DD3F0158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7209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561C1F1-E48F-CF1A-5815-263414B75DD4}"/>
              </a:ext>
            </a:extLst>
          </p:cNvPr>
          <p:cNvSpPr txBox="1"/>
          <p:nvPr/>
        </p:nvSpPr>
        <p:spPr>
          <a:xfrm>
            <a:off x="626659" y="2521019"/>
            <a:ext cx="5181600" cy="386061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NO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20939-91E1-E573-F0BD-AD2B47A0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1479161" cy="338554"/>
          </a:xfrm>
        </p:spPr>
        <p:txBody>
          <a:bodyPr/>
          <a:lstStyle/>
          <a:p>
            <a:r>
              <a:rPr lang="en-NO" sz="2200" dirty="0">
                <a:solidFill>
                  <a:schemeClr val="tx1"/>
                </a:solidFill>
              </a:rPr>
              <a:t>Workflow</a:t>
            </a:r>
            <a:endParaRPr lang="en-NO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6990E-F9BC-87DA-F948-9DD3F0158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796" y="6359378"/>
            <a:ext cx="2807297" cy="123111"/>
          </a:xfrm>
        </p:spPr>
        <p:txBody>
          <a:bodyPr/>
          <a:lstStyle/>
          <a:p>
            <a:fld id="{0AE548F1-6D36-4902-B57A-69A845AA9B7E}" type="slidenum">
              <a:rPr lang="nb-NO" smtClean="0"/>
              <a:t>14</a:t>
            </a:fld>
            <a:endParaRPr lang="nb-NO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F048D0-418F-672F-E9CE-E7D61E404982}"/>
              </a:ext>
            </a:extLst>
          </p:cNvPr>
          <p:cNvSpPr txBox="1"/>
          <p:nvPr/>
        </p:nvSpPr>
        <p:spPr>
          <a:xfrm>
            <a:off x="2257616" y="3176834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run_ensemble.sh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3DE0D2-D946-4830-84AB-EB779A32D608}"/>
              </a:ext>
            </a:extLst>
          </p:cNvPr>
          <p:cNvSpPr txBox="1"/>
          <p:nvPr/>
        </p:nvSpPr>
        <p:spPr>
          <a:xfrm>
            <a:off x="626659" y="1246228"/>
            <a:ext cx="5181600" cy="1107982"/>
          </a:xfrm>
          <a:prstGeom prst="rect">
            <a:avLst/>
          </a:prstGeom>
          <a:solidFill>
            <a:srgbClr val="FEFADE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N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5B963A-F567-B230-0FCE-01A54FCABC0A}"/>
              </a:ext>
            </a:extLst>
          </p:cNvPr>
          <p:cNvSpPr txBox="1"/>
          <p:nvPr/>
        </p:nvSpPr>
        <p:spPr>
          <a:xfrm>
            <a:off x="1320920" y="1433020"/>
            <a:ext cx="3788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create</a:t>
            </a:r>
            <a:r>
              <a:rPr lang="en-NO" dirty="0"/>
              <a:t>_ensemble.sh &lt;settings file&gt;</a:t>
            </a:r>
            <a:endParaRPr lang="en-GB" dirty="0"/>
          </a:p>
          <a:p>
            <a:r>
              <a:rPr lang="en-GB" dirty="0"/>
              <a:t>s</a:t>
            </a:r>
            <a:r>
              <a:rPr lang="en-NO" dirty="0"/>
              <a:t>ubmit_ensemble.sh &lt;settings file&gt;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9D2482-3D3B-B927-2BB2-C870C1F8FE6D}"/>
              </a:ext>
            </a:extLst>
          </p:cNvPr>
          <p:cNvSpPr txBox="1"/>
          <p:nvPr/>
        </p:nvSpPr>
        <p:spPr>
          <a:xfrm>
            <a:off x="1113713" y="4279387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NorESM</a:t>
            </a:r>
          </a:p>
          <a:p>
            <a:r>
              <a:rPr lang="en-NO" dirty="0"/>
              <a:t>- pause&amp;resume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81BB90-D83D-5146-D0D7-81942D35211D}"/>
              </a:ext>
            </a:extLst>
          </p:cNvPr>
          <p:cNvSpPr txBox="1"/>
          <p:nvPr/>
        </p:nvSpPr>
        <p:spPr>
          <a:xfrm>
            <a:off x="3555407" y="4251109"/>
            <a:ext cx="16594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NO" dirty="0"/>
              <a:t>ssim_step.sh</a:t>
            </a:r>
          </a:p>
          <a:p>
            <a:pPr marL="285750" indent="-285750">
              <a:buFontTx/>
              <a:buChar char="-"/>
            </a:pPr>
            <a:r>
              <a:rPr lang="en-GB" dirty="0" err="1"/>
              <a:t>prep_obs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 err="1"/>
              <a:t>EnKF</a:t>
            </a:r>
            <a:endParaRPr lang="en-GB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AB625B-E874-69D6-4DA9-F3500D3D6AAE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3215029" y="2079351"/>
            <a:ext cx="19777" cy="109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C9B004-2592-3051-6AC8-C352ED7AB1A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2084492" y="3546166"/>
            <a:ext cx="1150315" cy="733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623E52-1550-86C6-0FCA-5C0F00EC2AA4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3234807" y="3546166"/>
            <a:ext cx="1150315" cy="704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8CB6615-147D-23FB-3CF6-75925214E9BE}"/>
              </a:ext>
            </a:extLst>
          </p:cNvPr>
          <p:cNvSpPr txBox="1"/>
          <p:nvPr/>
        </p:nvSpPr>
        <p:spPr>
          <a:xfrm>
            <a:off x="4102222" y="5816212"/>
            <a:ext cx="1729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B</a:t>
            </a:r>
            <a:r>
              <a:rPr lang="en-NO" sz="1600" dirty="0">
                <a:solidFill>
                  <a:schemeClr val="bg1">
                    <a:lumMod val="50000"/>
                  </a:schemeClr>
                </a:solidFill>
              </a:rPr>
              <a:t>atch system (compute nodes)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CD26CE-29B8-2047-5A03-B74D2E47B488}"/>
              </a:ext>
            </a:extLst>
          </p:cNvPr>
          <p:cNvSpPr txBox="1"/>
          <p:nvPr/>
        </p:nvSpPr>
        <p:spPr>
          <a:xfrm>
            <a:off x="4560723" y="1972156"/>
            <a:ext cx="1282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600" dirty="0">
                <a:solidFill>
                  <a:schemeClr val="bg1">
                    <a:lumMod val="50000"/>
                  </a:schemeClr>
                </a:solidFill>
              </a:rPr>
              <a:t>Login node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AD691BE-14F9-467E-4144-4DC7BA260EC2}"/>
              </a:ext>
            </a:extLst>
          </p:cNvPr>
          <p:cNvSpPr txBox="1"/>
          <p:nvPr/>
        </p:nvSpPr>
        <p:spPr>
          <a:xfrm>
            <a:off x="6144482" y="2514983"/>
            <a:ext cx="5181593" cy="9139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NO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CEC41F6-5D02-20FE-0087-8454068098E7}"/>
              </a:ext>
            </a:extLst>
          </p:cNvPr>
          <p:cNvSpPr txBox="1"/>
          <p:nvPr/>
        </p:nvSpPr>
        <p:spPr>
          <a:xfrm>
            <a:off x="7865122" y="2787271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noresm2nc4mpi</a:t>
            </a:r>
            <a:endParaRPr lang="en-NO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DB34CF4-C0D3-FC4C-1188-626E892B4F03}"/>
              </a:ext>
            </a:extLst>
          </p:cNvPr>
          <p:cNvSpPr txBox="1"/>
          <p:nvPr/>
        </p:nvSpPr>
        <p:spPr>
          <a:xfrm>
            <a:off x="6144482" y="1240191"/>
            <a:ext cx="5181600" cy="1107982"/>
          </a:xfrm>
          <a:prstGeom prst="rect">
            <a:avLst/>
          </a:prstGeom>
          <a:solidFill>
            <a:srgbClr val="FEFADE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NO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53314A4-6301-C0E7-7727-3A190A98F777}"/>
              </a:ext>
            </a:extLst>
          </p:cNvPr>
          <p:cNvSpPr txBox="1"/>
          <p:nvPr/>
        </p:nvSpPr>
        <p:spPr>
          <a:xfrm>
            <a:off x="6838743" y="1591873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compress</a:t>
            </a:r>
            <a:r>
              <a:rPr lang="en-NO" dirty="0"/>
              <a:t>_ensemble.sh &lt;settings file&gt;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CDA44A8-4C99-2191-EAC7-04EACD56150C}"/>
              </a:ext>
            </a:extLst>
          </p:cNvPr>
          <p:cNvCxnSpPr>
            <a:cxnSpLocks/>
          </p:cNvCxnSpPr>
          <p:nvPr/>
        </p:nvCxnSpPr>
        <p:spPr>
          <a:xfrm>
            <a:off x="8752629" y="1961205"/>
            <a:ext cx="0" cy="774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65B7E7F-4F1B-0019-E996-F33F489C82EF}"/>
              </a:ext>
            </a:extLst>
          </p:cNvPr>
          <p:cNvSpPr txBox="1"/>
          <p:nvPr/>
        </p:nvSpPr>
        <p:spPr>
          <a:xfrm>
            <a:off x="9596114" y="2858098"/>
            <a:ext cx="1729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B</a:t>
            </a:r>
            <a:r>
              <a:rPr lang="en-NO" sz="1600" dirty="0">
                <a:solidFill>
                  <a:schemeClr val="bg1">
                    <a:lumMod val="50000"/>
                  </a:schemeClr>
                </a:solidFill>
              </a:rPr>
              <a:t>atch system (compute nodes)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9F8E5CB-2916-B397-AE11-C00DD5745016}"/>
              </a:ext>
            </a:extLst>
          </p:cNvPr>
          <p:cNvSpPr txBox="1"/>
          <p:nvPr/>
        </p:nvSpPr>
        <p:spPr>
          <a:xfrm>
            <a:off x="10079218" y="1996337"/>
            <a:ext cx="1282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600" dirty="0">
                <a:solidFill>
                  <a:schemeClr val="bg1">
                    <a:lumMod val="50000"/>
                  </a:schemeClr>
                </a:solidFill>
              </a:rPr>
              <a:t>Login node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86EEBC-4389-2A91-D9CD-2ACB7276C3F2}"/>
              </a:ext>
            </a:extLst>
          </p:cNvPr>
          <p:cNvSpPr txBox="1"/>
          <p:nvPr/>
        </p:nvSpPr>
        <p:spPr>
          <a:xfrm flipH="1">
            <a:off x="643008" y="1275428"/>
            <a:ext cx="25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/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9A461E0-E895-8353-3734-CF4F3C5584BD}"/>
              </a:ext>
            </a:extLst>
          </p:cNvPr>
          <p:cNvSpPr txBox="1"/>
          <p:nvPr/>
        </p:nvSpPr>
        <p:spPr>
          <a:xfrm flipH="1">
            <a:off x="6153733" y="1255277"/>
            <a:ext cx="25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/>
              <a:t>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B6FE19B-1D48-0441-BB38-BA78BF11B6BB}"/>
              </a:ext>
            </a:extLst>
          </p:cNvPr>
          <p:cNvSpPr txBox="1"/>
          <p:nvPr/>
        </p:nvSpPr>
        <p:spPr>
          <a:xfrm rot="19561569">
            <a:off x="1979312" y="3677695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solidFill>
                  <a:schemeClr val="bg1">
                    <a:lumMod val="50000"/>
                  </a:schemeClr>
                </a:solidFill>
              </a:rPr>
              <a:t>10-40 nodes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49577B5-60BF-15BC-DB28-F6FF57DB98E7}"/>
              </a:ext>
            </a:extLst>
          </p:cNvPr>
          <p:cNvSpPr txBox="1"/>
          <p:nvPr/>
        </p:nvSpPr>
        <p:spPr>
          <a:xfrm rot="2087687">
            <a:off x="3520953" y="3654770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solidFill>
                  <a:schemeClr val="bg1">
                    <a:lumMod val="50000"/>
                  </a:schemeClr>
                </a:solidFill>
              </a:rPr>
              <a:t>1 node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0C51EC5-6838-4052-47D8-E5EF9DF60E5E}"/>
              </a:ext>
            </a:extLst>
          </p:cNvPr>
          <p:cNvSpPr txBox="1"/>
          <p:nvPr/>
        </p:nvSpPr>
        <p:spPr>
          <a:xfrm>
            <a:off x="8769867" y="2514673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400" dirty="0">
                <a:solidFill>
                  <a:schemeClr val="bg1">
                    <a:lumMod val="50000"/>
                  </a:schemeClr>
                </a:solidFill>
              </a:rPr>
              <a:t>4 nodes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231C165-2A24-C49D-1EE5-EB5E337A1B4E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2079547" y="4925718"/>
            <a:ext cx="4945" cy="569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5D77B9B-D7BA-1992-F8B5-52E14BE7A9A6}"/>
              </a:ext>
            </a:extLst>
          </p:cNvPr>
          <p:cNvSpPr txBox="1"/>
          <p:nvPr/>
        </p:nvSpPr>
        <p:spPr>
          <a:xfrm>
            <a:off x="1132668" y="5532720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NO" dirty="0"/>
              <a:t>hort-term archiving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17734812-7CE3-E303-4E80-C57BD23467BD}"/>
              </a:ext>
            </a:extLst>
          </p:cNvPr>
          <p:cNvCxnSpPr>
            <a:cxnSpLocks/>
            <a:stCxn id="16" idx="1"/>
          </p:cNvCxnSpPr>
          <p:nvPr/>
        </p:nvCxnSpPr>
        <p:spPr>
          <a:xfrm rot="10800000" flipH="1">
            <a:off x="1132667" y="3556946"/>
            <a:ext cx="2092247" cy="2160440"/>
          </a:xfrm>
          <a:prstGeom prst="curvedConnector4">
            <a:avLst>
              <a:gd name="adj1" fmla="val -10926"/>
              <a:gd name="adj2" fmla="val 1021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05A95498-24DA-323F-D12D-1925F0148F7A}"/>
              </a:ext>
            </a:extLst>
          </p:cNvPr>
          <p:cNvSpPr txBox="1"/>
          <p:nvPr/>
        </p:nvSpPr>
        <p:spPr>
          <a:xfrm>
            <a:off x="6144483" y="3847034"/>
            <a:ext cx="5181600" cy="1107982"/>
          </a:xfrm>
          <a:prstGeom prst="rect">
            <a:avLst/>
          </a:prstGeom>
          <a:solidFill>
            <a:srgbClr val="FEFADE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NO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C54AAF0-7722-0E5A-3A7E-632B5B24C016}"/>
              </a:ext>
            </a:extLst>
          </p:cNvPr>
          <p:cNvSpPr txBox="1"/>
          <p:nvPr/>
        </p:nvSpPr>
        <p:spPr>
          <a:xfrm>
            <a:off x="6838744" y="4198716"/>
            <a:ext cx="2881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Transfer of output to NIRD</a:t>
            </a:r>
            <a:endParaRPr lang="en-NO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3D3B563-595F-E227-2022-5230E54B92BE}"/>
              </a:ext>
            </a:extLst>
          </p:cNvPr>
          <p:cNvSpPr txBox="1"/>
          <p:nvPr/>
        </p:nvSpPr>
        <p:spPr>
          <a:xfrm>
            <a:off x="10079219" y="4603180"/>
            <a:ext cx="1282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600" dirty="0">
                <a:solidFill>
                  <a:schemeClr val="bg1">
                    <a:lumMod val="50000"/>
                  </a:schemeClr>
                </a:solidFill>
              </a:rPr>
              <a:t>Login node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C71E2A8-9794-66CA-A579-F3A62200C4A5}"/>
              </a:ext>
            </a:extLst>
          </p:cNvPr>
          <p:cNvSpPr txBox="1"/>
          <p:nvPr/>
        </p:nvSpPr>
        <p:spPr>
          <a:xfrm flipH="1">
            <a:off x="6153734" y="3862120"/>
            <a:ext cx="25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73790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15</a:t>
            </a:fld>
            <a:endParaRPr lang="nb-NO"/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85275E20-790A-58A5-0A7A-59DEF304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0938691" cy="338554"/>
          </a:xfrm>
        </p:spPr>
        <p:txBody>
          <a:bodyPr/>
          <a:lstStyle/>
          <a:p>
            <a:r>
              <a:rPr lang="nb-NO" sz="2200" dirty="0" err="1"/>
              <a:t>Customizing</a:t>
            </a:r>
            <a:r>
              <a:rPr lang="nb-NO" sz="2200" dirty="0"/>
              <a:t> NorESM2 (</a:t>
            </a:r>
            <a:r>
              <a:rPr lang="nb-NO" sz="2200" dirty="0" err="1"/>
              <a:t>cpu</a:t>
            </a:r>
            <a:r>
              <a:rPr lang="nb-NO" sz="2200" dirty="0"/>
              <a:t> settings, </a:t>
            </a:r>
            <a:r>
              <a:rPr lang="nb-NO" sz="2200" dirty="0" err="1"/>
              <a:t>source</a:t>
            </a:r>
            <a:r>
              <a:rPr lang="nb-NO" sz="2200" dirty="0"/>
              <a:t> </a:t>
            </a:r>
            <a:r>
              <a:rPr lang="nb-NO" sz="2200" dirty="0" err="1"/>
              <a:t>code</a:t>
            </a:r>
            <a:r>
              <a:rPr lang="nb-NO" sz="2200" dirty="0"/>
              <a:t>, </a:t>
            </a:r>
            <a:r>
              <a:rPr lang="nb-NO" sz="2200" dirty="0" err="1"/>
              <a:t>diagnostic</a:t>
            </a:r>
            <a:r>
              <a:rPr lang="nb-NO" sz="2200" dirty="0"/>
              <a:t> output)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E72CB7-A3D9-3E78-D59B-0F72F5E51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234799"/>
            <a:ext cx="11321996" cy="562320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b-NO" sz="20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NorCPM</a:t>
            </a:r>
            <a:r>
              <a:rPr lang="nb-NO" sz="20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nb-NO" sz="20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setup</a:t>
            </a:r>
            <a:r>
              <a:rPr lang="nb-NO" sz="20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/noresm2/</a:t>
            </a:r>
            <a:r>
              <a:rPr lang="nb-NO" sz="20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user_mods</a:t>
            </a:r>
            <a:r>
              <a:rPr lang="nb-NO" sz="20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contains</a:t>
            </a:r>
            <a:r>
              <a:rPr lang="nb-NO" sz="2000" dirty="0">
                <a:solidFill>
                  <a:schemeClr val="tx1"/>
                </a:solidFill>
              </a:rPr>
              <a:t> NorESM2 </a:t>
            </a:r>
            <a:r>
              <a:rPr lang="nb-NO" sz="2000" dirty="0" err="1">
                <a:solidFill>
                  <a:schemeClr val="tx1"/>
                </a:solidFill>
              </a:rPr>
              <a:t>customization</a:t>
            </a:r>
            <a:r>
              <a:rPr lang="nb-NO" sz="2000" dirty="0">
                <a:solidFill>
                  <a:schemeClr val="tx1"/>
                </a:solidFill>
              </a:rPr>
              <a:t> folders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</a:p>
          <a:p>
            <a:pPr marL="180000" lvl="3" indent="0">
              <a:buNone/>
            </a:pPr>
            <a:r>
              <a:rPr lang="en-GB" sz="1600" dirty="0">
                <a:solidFill>
                  <a:srgbClr val="3C5FFF"/>
                </a:solidFill>
                <a:effectLst/>
                <a:latin typeface="Menlo" panose="020B0609030804020204" pitchFamily="49" charset="0"/>
              </a:rPr>
              <a:t>noresm2-lm_128pes</a:t>
            </a:r>
          </a:p>
          <a:p>
            <a:pPr marL="180000" lvl="3" indent="0">
              <a:buNone/>
            </a:pPr>
            <a:r>
              <a:rPr lang="en-GB" sz="1600" dirty="0">
                <a:solidFill>
                  <a:srgbClr val="3C5FFF"/>
                </a:solidFill>
                <a:effectLst/>
                <a:latin typeface="Menlo" panose="020B0609030804020204" pitchFamily="49" charset="0"/>
              </a:rPr>
              <a:t>noresm2-lm_640pes</a:t>
            </a:r>
          </a:p>
          <a:p>
            <a:pPr marL="180000" lvl="3" indent="0">
              <a:buNone/>
            </a:pPr>
            <a:r>
              <a:rPr lang="en-GB" sz="1600" dirty="0">
                <a:solidFill>
                  <a:srgbClr val="3C5FFF"/>
                </a:solidFill>
                <a:effectLst/>
                <a:latin typeface="Menlo" panose="020B0609030804020204" pitchFamily="49" charset="0"/>
              </a:rPr>
              <a:t>noresm2-lm_clmda_128pes</a:t>
            </a:r>
          </a:p>
          <a:p>
            <a:pPr marL="180000" lvl="3" indent="0">
              <a:buNone/>
            </a:pPr>
            <a:r>
              <a:rPr lang="en-GB" sz="1600" dirty="0">
                <a:solidFill>
                  <a:srgbClr val="3C5FFF"/>
                </a:solidFill>
                <a:effectLst/>
                <a:latin typeface="Menlo" panose="020B0609030804020204" pitchFamily="49" charset="0"/>
              </a:rPr>
              <a:t>noresm2-lmesm_128pes</a:t>
            </a: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b-NO" sz="2000" dirty="0" err="1">
                <a:solidFill>
                  <a:schemeClr val="tx1"/>
                </a:solidFill>
              </a:rPr>
              <a:t>Each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customization</a:t>
            </a:r>
            <a:r>
              <a:rPr lang="nb-NO" sz="2000" dirty="0">
                <a:solidFill>
                  <a:schemeClr val="tx1"/>
                </a:solidFill>
              </a:rPr>
              <a:t> folder </a:t>
            </a:r>
            <a:r>
              <a:rPr lang="nb-NO" sz="2000" dirty="0" err="1">
                <a:solidFill>
                  <a:schemeClr val="tx1"/>
                </a:solidFill>
              </a:rPr>
              <a:t>countains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nb-NO" sz="2000" dirty="0" err="1">
                <a:solidFill>
                  <a:schemeClr val="tx1"/>
                </a:solidFill>
              </a:rPr>
              <a:t>env_mach_pes.xml</a:t>
            </a:r>
            <a:r>
              <a:rPr lang="nb-NO" sz="2000" dirty="0">
                <a:solidFill>
                  <a:schemeClr val="tx1"/>
                </a:solidFill>
              </a:rPr>
              <a:t>: </a:t>
            </a:r>
            <a:r>
              <a:rPr lang="nb-NO" sz="2000" dirty="0" err="1">
                <a:solidFill>
                  <a:schemeClr val="tx1"/>
                </a:solidFill>
              </a:rPr>
              <a:t>specifies</a:t>
            </a:r>
            <a:r>
              <a:rPr lang="nb-NO" sz="2000" dirty="0">
                <a:solidFill>
                  <a:schemeClr val="tx1"/>
                </a:solidFill>
              </a:rPr>
              <a:t> pes/</a:t>
            </a:r>
            <a:r>
              <a:rPr lang="nb-NO" sz="2000" dirty="0" err="1">
                <a:solidFill>
                  <a:schemeClr val="tx1"/>
                </a:solidFill>
              </a:rPr>
              <a:t>cpu</a:t>
            </a:r>
            <a:r>
              <a:rPr lang="nb-NO" sz="2000" dirty="0">
                <a:solidFill>
                  <a:schemeClr val="tx1"/>
                </a:solidFill>
              </a:rPr>
              <a:t> settings</a:t>
            </a:r>
          </a:p>
          <a:p>
            <a:pPr lvl="1"/>
            <a:r>
              <a:rPr lang="nb-NO" sz="2000" dirty="0" err="1">
                <a:solidFill>
                  <a:schemeClr val="tx1"/>
                </a:solidFill>
              </a:rPr>
              <a:t>SourceMods</a:t>
            </a:r>
            <a:r>
              <a:rPr lang="nb-NO" sz="2000" dirty="0">
                <a:solidFill>
                  <a:schemeClr val="tx1"/>
                </a:solidFill>
              </a:rPr>
              <a:t>: </a:t>
            </a:r>
            <a:r>
              <a:rPr lang="nb-NO" sz="2000" dirty="0" err="1">
                <a:solidFill>
                  <a:schemeClr val="tx1"/>
                </a:solidFill>
              </a:rPr>
              <a:t>customized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source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code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should</a:t>
            </a:r>
            <a:r>
              <a:rPr lang="nb-NO" sz="2000" dirty="0">
                <a:solidFill>
                  <a:schemeClr val="tx1"/>
                </a:solidFill>
              </a:rPr>
              <a:t> be </a:t>
            </a:r>
            <a:r>
              <a:rPr lang="nb-NO" sz="2000" dirty="0" err="1">
                <a:solidFill>
                  <a:schemeClr val="tx1"/>
                </a:solidFill>
              </a:rPr>
              <a:t>placed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there</a:t>
            </a:r>
            <a:endParaRPr lang="nb-NO" sz="2000" dirty="0">
              <a:solidFill>
                <a:schemeClr val="tx1"/>
              </a:solidFill>
            </a:endParaRPr>
          </a:p>
          <a:p>
            <a:pPr lvl="1"/>
            <a:r>
              <a:rPr lang="nb-NO" sz="2000" dirty="0" err="1">
                <a:solidFill>
                  <a:schemeClr val="tx1"/>
                </a:solidFill>
              </a:rPr>
              <a:t>user_nl</a:t>
            </a:r>
            <a:r>
              <a:rPr lang="nb-NO" sz="2000" dirty="0">
                <a:solidFill>
                  <a:schemeClr val="tx1"/>
                </a:solidFill>
              </a:rPr>
              <a:t>_*: </a:t>
            </a:r>
            <a:r>
              <a:rPr lang="nb-NO" sz="2000" dirty="0" err="1">
                <a:solidFill>
                  <a:schemeClr val="tx1"/>
                </a:solidFill>
              </a:rPr>
              <a:t>user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namelists</a:t>
            </a:r>
            <a:r>
              <a:rPr lang="nb-NO" sz="2000" dirty="0">
                <a:solidFill>
                  <a:schemeClr val="tx1"/>
                </a:solidFill>
              </a:rPr>
              <a:t> used to </a:t>
            </a:r>
            <a:r>
              <a:rPr lang="nb-NO" sz="2000" dirty="0" err="1">
                <a:solidFill>
                  <a:schemeClr val="tx1"/>
                </a:solidFill>
              </a:rPr>
              <a:t>customize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diagnostic</a:t>
            </a:r>
            <a:r>
              <a:rPr lang="nb-NO" sz="2000" dirty="0">
                <a:solidFill>
                  <a:schemeClr val="tx1"/>
                </a:solidFill>
              </a:rPr>
              <a:t> output</a:t>
            </a:r>
          </a:p>
          <a:p>
            <a:pPr lvl="1"/>
            <a:endParaRPr lang="nb-NO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b-NO" sz="2000" dirty="0" err="1">
                <a:solidFill>
                  <a:schemeClr val="tx1"/>
                </a:solidFill>
              </a:rPr>
              <a:t>Can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create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new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customization</a:t>
            </a:r>
            <a:r>
              <a:rPr lang="nb-NO" sz="2000" dirty="0">
                <a:solidFill>
                  <a:schemeClr val="tx1"/>
                </a:solidFill>
              </a:rPr>
              <a:t> folder and </a:t>
            </a:r>
            <a:r>
              <a:rPr lang="nb-NO" sz="2000" dirty="0" err="1">
                <a:solidFill>
                  <a:schemeClr val="tx1"/>
                </a:solidFill>
              </a:rPr>
              <a:t>point</a:t>
            </a:r>
            <a:r>
              <a:rPr lang="nb-NO" sz="2000" dirty="0">
                <a:solidFill>
                  <a:schemeClr val="tx1"/>
                </a:solidFill>
              </a:rPr>
              <a:t> to it in </a:t>
            </a:r>
            <a:r>
              <a:rPr lang="nb-NO" sz="2000" dirty="0" err="1">
                <a:solidFill>
                  <a:schemeClr val="tx1"/>
                </a:solidFill>
              </a:rPr>
              <a:t>experiment</a:t>
            </a:r>
            <a:r>
              <a:rPr lang="nb-NO" sz="2000" dirty="0">
                <a:solidFill>
                  <a:schemeClr val="tx1"/>
                </a:solidFill>
              </a:rPr>
              <a:t> settings file (</a:t>
            </a:r>
            <a:r>
              <a:rPr lang="nb-NO" sz="2000" dirty="0" err="1">
                <a:solidFill>
                  <a:schemeClr val="tx1"/>
                </a:solidFill>
              </a:rPr>
              <a:t>next</a:t>
            </a:r>
            <a:r>
              <a:rPr lang="nb-NO" sz="2000" dirty="0">
                <a:solidFill>
                  <a:schemeClr val="tx1"/>
                </a:solidFill>
              </a:rPr>
              <a:t> slides)</a:t>
            </a:r>
            <a:r>
              <a:rPr lang="nb-NO" sz="2200" dirty="0">
                <a:solidFill>
                  <a:schemeClr val="tx1"/>
                </a:solidFill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131147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829"/>
    </mc:Choice>
    <mc:Fallback xmlns="">
      <p:transition spd="slow" advTm="96829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4D2CF-D65B-2043-E142-255DC1C37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234799"/>
            <a:ext cx="11366500" cy="562320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1600" b="0" i="0" u="none" strike="noStrike" dirty="0">
              <a:solidFill>
                <a:srgbClr val="1F2328"/>
              </a:solidFill>
              <a:effectLst/>
            </a:endParaRP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# experiment settings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${EXPERIMENT</a:t>
            </a:r>
            <a:r>
              <a:rPr lang="en-GB" sz="16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noresm2-lm_odaday_10mem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# case prefix, not including _</a:t>
            </a:r>
            <a:r>
              <a:rPr lang="en-GB" sz="1600" dirty="0" err="1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YYYYMMDD_memXX</a:t>
            </a: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 suffix 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${MEMBER1</a:t>
            </a:r>
            <a:r>
              <a:rPr lang="en-GB" sz="16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# first member  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${ENSSIZE</a:t>
            </a:r>
            <a:r>
              <a:rPr lang="en-GB" sz="16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# number of members 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${COMPSET</a:t>
            </a:r>
            <a:r>
              <a:rPr lang="en-GB" sz="16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NHISTfrc2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 # need to switch </a:t>
            </a:r>
            <a:r>
              <a:rPr lang="en-GB" sz="1600" dirty="0" err="1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compset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 at start of 2015 </a:t>
            </a:r>
            <a:endParaRPr lang="en-GB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${USER_MODS_DIR</a:t>
            </a:r>
            <a:r>
              <a:rPr lang="en-GB" sz="16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$SETUPROOT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GB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user_mods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/noresm2-lm_128pes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endParaRPr lang="en-GB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${RES</a:t>
            </a:r>
            <a:r>
              <a:rPr lang="en-GB" sz="16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f19_tn14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endParaRPr lang="en-GB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${START_DATE</a:t>
            </a:r>
            <a:r>
              <a:rPr lang="en-GB" sz="16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1996-01-01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# YYYY-MM-DD </a:t>
            </a:r>
          </a:p>
          <a:p>
            <a:pPr marL="0" indent="0">
              <a:buNone/>
            </a:pPr>
            <a:endParaRPr lang="en-GB" sz="15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# job settings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${STOP_OPTION</a:t>
            </a:r>
            <a:r>
              <a:rPr lang="en-GB" sz="16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nyears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# units for run length specification STOP_N 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${STOP_N</a:t>
            </a:r>
            <a:r>
              <a:rPr lang="en-GB" sz="16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# run </a:t>
            </a:r>
            <a:r>
              <a:rPr lang="en-GB" sz="1600" dirty="0" err="1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continuesly</a:t>
            </a: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 for this length 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${RESTART</a:t>
            </a:r>
            <a:r>
              <a:rPr lang="en-GB" sz="16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7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# restart this many times  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${WALLTIME</a:t>
            </a:r>
            <a:r>
              <a:rPr lang="en-GB" sz="16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:='</a:t>
            </a:r>
            <a:r>
              <a:rPr lang="en-GB" sz="16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96:00:00</a:t>
            </a:r>
            <a:r>
              <a:rPr lang="en-GB" sz="16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 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${ACCOUNT</a:t>
            </a:r>
            <a:r>
              <a:rPr lang="en-GB" sz="16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nn9039k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${MAX_PARALLEL_STARCHIVE</a:t>
            </a:r>
            <a:r>
              <a:rPr lang="en-GB" sz="16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30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GB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en-GB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20939-91E1-E573-F0BD-AD2B47A0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1479161" cy="338554"/>
          </a:xfrm>
        </p:spPr>
        <p:txBody>
          <a:bodyPr/>
          <a:lstStyle/>
          <a:p>
            <a:r>
              <a:rPr lang="en-NO" sz="2200" dirty="0">
                <a:solidFill>
                  <a:schemeClr val="tx1"/>
                </a:solidFill>
              </a:rPr>
              <a:t>Settings file – experiment and job settings </a:t>
            </a:r>
            <a:endParaRPr lang="en-NO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6990E-F9BC-87DA-F948-9DD3F0158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83810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4D2CF-D65B-2043-E142-255DC1C37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234799"/>
            <a:ext cx="11366500" cy="562320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1600" b="0" i="0" u="none" strike="noStrike" dirty="0">
              <a:solidFill>
                <a:srgbClr val="1F2328"/>
              </a:solidFill>
              <a:effectLst/>
            </a:endParaRP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# initialisation settings – ref. cases guessed from REF_CASE_PREFIX, REF_CASE_SUFFIX_MEMBER1 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${RUN_TYPE</a:t>
            </a:r>
            <a:r>
              <a:rPr lang="en-GB" sz="16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branch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${REF_CASE_PREFIX</a:t>
            </a:r>
            <a:r>
              <a:rPr lang="en-GB" sz="16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noresm_ctl_19700101_19700101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endParaRPr lang="en-GB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${REF_CASE_SUFFIX_MEMBER1</a:t>
            </a:r>
            <a:r>
              <a:rPr lang="en-GB" sz="16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_mem01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${REF_PATH_LOCAL</a:t>
            </a:r>
            <a:r>
              <a:rPr lang="en-GB" sz="16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$INPUTDATA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/ccsm4_init/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$REF_CASE_PREFIX}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${REF_DATE</a:t>
            </a:r>
            <a:r>
              <a:rPr lang="en-GB" sz="1600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$START_DATE</a:t>
            </a:r>
            <a:r>
              <a:rPr lang="en-GB" sz="1600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</a:t>
            </a:r>
          </a:p>
          <a:p>
            <a:pPr marL="0" indent="0">
              <a:buNone/>
            </a:pPr>
            <a:endParaRPr lang="en-GB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en-GB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20939-91E1-E573-F0BD-AD2B47A0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1479161" cy="338554"/>
          </a:xfrm>
        </p:spPr>
        <p:txBody>
          <a:bodyPr/>
          <a:lstStyle/>
          <a:p>
            <a:r>
              <a:rPr lang="en-NO" sz="2200" dirty="0">
                <a:solidFill>
                  <a:schemeClr val="tx1"/>
                </a:solidFill>
              </a:rPr>
              <a:t>Settings file – initialisation option 1: guessed reference case names</a:t>
            </a:r>
            <a:endParaRPr lang="en-NO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6990E-F9BC-87DA-F948-9DD3F0158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17</a:t>
            </a:fld>
            <a:endParaRPr lang="nb-NO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A6ECE7-6D19-7277-20AB-18DEE6189A6A}"/>
              </a:ext>
            </a:extLst>
          </p:cNvPr>
          <p:cNvSpPr txBox="1"/>
          <p:nvPr/>
        </p:nvSpPr>
        <p:spPr>
          <a:xfrm>
            <a:off x="3696928" y="4551920"/>
            <a:ext cx="8004183" cy="16312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reference case names guessed from REF_CASE_PREFIX and REF_CASE_SUFFIX_MEMBER1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number of references cases &gt;= ENSSIZE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sz="2000" dirty="0"/>
              <a:t>RUN_TYPE can be either “branch” or “hybrid”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sz="2000" dirty="0"/>
              <a:t>available ref dates for NorESM2-LM: 1975, 1985, 1996, 2015 </a:t>
            </a:r>
          </a:p>
        </p:txBody>
      </p:sp>
    </p:spTree>
    <p:extLst>
      <p:ext uri="{BB962C8B-B14F-4D97-AF65-F5344CB8AC3E}">
        <p14:creationId xmlns:p14="http://schemas.microsoft.com/office/powerpoint/2010/main" val="1902660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4D2CF-D65B-2043-E142-255DC1C37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234799"/>
            <a:ext cx="11366500" cy="562320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# initialisation settings</a:t>
            </a: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${RUN_TYPE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hybrid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${REF_CASE_LIST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:='</a:t>
            </a:r>
            <a:r>
              <a:rPr lang="en-GB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noresm_ctl_19700101_19700101_mem01 noresm_ctl_19700101_19700101_mem02 noresm_ctl_19700101_19700101_mem03 noresm_ctl_19700101_19700101_mem04 noresm_ctl_19700101_19700101_mem05 noresm_ctl_19700101_19700101_mem06 noresm_ctl_19700101_19700101_mem07 noresm_ctl_19700101_19700101_mem08 noresm_ctl_19700101_19700101_mem09 noresm_ctl_19700101_19700101_mem10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   </a:t>
            </a:r>
            <a:endParaRPr lang="en-GB" dirty="0">
              <a:solidFill>
                <a:srgbClr val="B42419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${REF_PATH_LOCAL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/cluster/work/users/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$USER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/restarts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endParaRPr lang="en-GB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${REF_DATE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$START_DATE}</a:t>
            </a: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${ADD_PERTURBATION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# only for RUN_TYPE=hybrid</a:t>
            </a:r>
          </a:p>
          <a:p>
            <a:endParaRPr lang="en-GB" dirty="0">
              <a:solidFill>
                <a:srgbClr val="400BD9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GB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20939-91E1-E573-F0BD-AD2B47A0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1479161" cy="338554"/>
          </a:xfrm>
        </p:spPr>
        <p:txBody>
          <a:bodyPr/>
          <a:lstStyle/>
          <a:p>
            <a:r>
              <a:rPr lang="en-NO" sz="2200" dirty="0">
                <a:solidFill>
                  <a:schemeClr val="tx1"/>
                </a:solidFill>
              </a:rPr>
              <a:t>Settings file – initialisation option 2: explicitely specified reference case names</a:t>
            </a:r>
            <a:endParaRPr lang="en-NO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6990E-F9BC-87DA-F948-9DD3F0158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18</a:t>
            </a:fld>
            <a:endParaRPr lang="nb-NO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C2EAA5-D1FD-6189-5D0C-A7E7FE7195A4}"/>
              </a:ext>
            </a:extLst>
          </p:cNvPr>
          <p:cNvSpPr txBox="1"/>
          <p:nvPr/>
        </p:nvSpPr>
        <p:spPr>
          <a:xfrm>
            <a:off x="2878111" y="4551920"/>
            <a:ext cx="8823000" cy="10156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reference case names specified with REF_CASE_LIST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reference cases cycled if their number is &lt; ENSSIZE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ADD_PERTURBATION=1 adds atmospheric perturbation if RUN_TYPE=1</a:t>
            </a:r>
            <a:endParaRPr lang="en-NO" sz="2000" dirty="0"/>
          </a:p>
        </p:txBody>
      </p:sp>
    </p:spTree>
    <p:extLst>
      <p:ext uri="{BB962C8B-B14F-4D97-AF65-F5344CB8AC3E}">
        <p14:creationId xmlns:p14="http://schemas.microsoft.com/office/powerpoint/2010/main" val="537671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4D2CF-D65B-2043-E142-255DC1C37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234799"/>
            <a:ext cx="11366500" cy="562320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1600" b="0" i="0" u="none" strike="noStrike" dirty="0">
              <a:solidFill>
                <a:srgbClr val="1F2328"/>
              </a:solidFill>
              <a:effectLst/>
            </a:endParaRPr>
          </a:p>
          <a:p>
            <a:pPr marL="0" indent="0">
              <a:buNone/>
            </a:pPr>
            <a:r>
              <a:rPr lang="en-GB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# initialisation settings </a:t>
            </a: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${RUN_TYPE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hybrid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${REF_CASE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N1850frc2_f09_tn14_20191113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endParaRPr lang="en-GB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${REF_PATH_LOCAL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$INPUTDATA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/ccsm4_init/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$REF_CASE}</a:t>
            </a: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${REF_DATE_LIST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:='</a:t>
            </a:r>
            <a:r>
              <a:rPr lang="en-GB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1500-01-01 1505-01-01 1510-01-01 1515-01-01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endParaRPr lang="en-GB" dirty="0">
              <a:solidFill>
                <a:srgbClr val="B42419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${ADD_PERTURBATION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# only for RUN_TYPE=hybrid</a:t>
            </a:r>
          </a:p>
          <a:p>
            <a:pPr marL="0" indent="0">
              <a:buNone/>
            </a:pPr>
            <a:endParaRPr lang="en-GB" dirty="0">
              <a:solidFill>
                <a:srgbClr val="400BD9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GB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20939-91E1-E573-F0BD-AD2B47A0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1479161" cy="338554"/>
          </a:xfrm>
        </p:spPr>
        <p:txBody>
          <a:bodyPr/>
          <a:lstStyle/>
          <a:p>
            <a:r>
              <a:rPr lang="en-NO" sz="2200" dirty="0">
                <a:solidFill>
                  <a:schemeClr val="tx1"/>
                </a:solidFill>
              </a:rPr>
              <a:t>Settings file – initialisation option 3: single reference case, multiple reference dates</a:t>
            </a:r>
            <a:endParaRPr lang="en-NO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6990E-F9BC-87DA-F948-9DD3F0158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19</a:t>
            </a:fld>
            <a:endParaRPr lang="nb-NO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C2EAA5-D1FD-6189-5D0C-A7E7FE7195A4}"/>
              </a:ext>
            </a:extLst>
          </p:cNvPr>
          <p:cNvSpPr txBox="1"/>
          <p:nvPr/>
        </p:nvSpPr>
        <p:spPr>
          <a:xfrm>
            <a:off x="3696929" y="4551920"/>
            <a:ext cx="7698658" cy="132343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reference case specified with REF_CASE or REF_CASE_LIST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r</a:t>
            </a:r>
            <a:r>
              <a:rPr lang="en-NO" sz="2000" dirty="0"/>
              <a:t>eferences dates specified with REF_DATE_LIST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references dates cycled if number of dates &lt; ENSSIZE</a:t>
            </a:r>
            <a:endParaRPr lang="en-NO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sz="2000" dirty="0"/>
              <a:t>RUN_TYPE must be “hybrid”</a:t>
            </a:r>
          </a:p>
        </p:txBody>
      </p:sp>
    </p:spTree>
    <p:extLst>
      <p:ext uri="{BB962C8B-B14F-4D97-AF65-F5344CB8AC3E}">
        <p14:creationId xmlns:p14="http://schemas.microsoft.com/office/powerpoint/2010/main" val="3893507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6990E-F9BC-87DA-F948-9DD3F0158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2</a:t>
            </a:fld>
            <a:endParaRPr lang="nb-NO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60710F-6145-2F83-61A8-7362FC738112}"/>
              </a:ext>
            </a:extLst>
          </p:cNvPr>
          <p:cNvSpPr txBox="1"/>
          <p:nvPr/>
        </p:nvSpPr>
        <p:spPr>
          <a:xfrm>
            <a:off x="1019332" y="3094434"/>
            <a:ext cx="102832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3000" dirty="0"/>
              <a:t>Introduction &amp; first results</a:t>
            </a:r>
          </a:p>
        </p:txBody>
      </p:sp>
    </p:spTree>
    <p:extLst>
      <p:ext uri="{BB962C8B-B14F-4D97-AF65-F5344CB8AC3E}">
        <p14:creationId xmlns:p14="http://schemas.microsoft.com/office/powerpoint/2010/main" val="1822871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4D2CF-D65B-2043-E142-255DC1C37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234799"/>
            <a:ext cx="11366500" cy="562320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1600" b="0" i="0" u="none" strike="noStrike" dirty="0">
              <a:solidFill>
                <a:srgbClr val="1F2328"/>
              </a:solidFill>
              <a:effectLst/>
            </a:endParaRP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# assimilation settings</a:t>
            </a: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${ASSIMROOT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$SETUPROOT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/../../</a:t>
            </a:r>
            <a:r>
              <a:rPr lang="en-GB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assim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/enkf_noresm2_oda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endParaRPr lang="en-GB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${MEAN_MOD_DIR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$INPUTDATA_ASSIM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enkf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$RES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/NorESM2-LM-CMIP6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${NTASKS_DA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128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${NTASKS_ENKF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108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${OCNGRIDFILE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$INPUTDATA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ocn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blom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/grid/grid_tnx1v4_20170622.nc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endParaRPr lang="en-GB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${OBSLIST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:='</a:t>
            </a:r>
            <a:r>
              <a:rPr lang="en-GB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TEM SAL SST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endParaRPr lang="en-GB" dirty="0">
              <a:solidFill>
                <a:srgbClr val="B42419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${PRODUCERLIST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:='</a:t>
            </a:r>
            <a:r>
              <a:rPr lang="en-GB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EN422 EN422 NOAA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endParaRPr lang="en-GB" dirty="0">
              <a:solidFill>
                <a:srgbClr val="B42419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${FREQUENCYLIST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:='</a:t>
            </a:r>
            <a:r>
              <a:rPr lang="en-GB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MONTH MONTH DAY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${REF_PERIODLIST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:='</a:t>
            </a:r>
            <a:r>
              <a:rPr lang="en-GB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1980-2010 1980-2010 1980-2010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  <a:endParaRPr lang="en-GB" dirty="0">
              <a:solidFill>
                <a:srgbClr val="B42419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${COMBINE_ASSIM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:='</a:t>
            </a:r>
            <a:r>
              <a:rPr lang="en-GB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0 0 1</a:t>
            </a:r>
            <a:r>
              <a:rPr lang="en-GB" dirty="0">
                <a:solidFill>
                  <a:srgbClr val="C1651C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dirty="0">
                <a:solidFill>
                  <a:srgbClr val="C814C9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20939-91E1-E573-F0BD-AD2B47A0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1479161" cy="338554"/>
          </a:xfrm>
        </p:spPr>
        <p:txBody>
          <a:bodyPr/>
          <a:lstStyle/>
          <a:p>
            <a:r>
              <a:rPr lang="en-NO" sz="2200" dirty="0">
                <a:solidFill>
                  <a:schemeClr val="tx1"/>
                </a:solidFill>
              </a:rPr>
              <a:t>Settings file – assimilation</a:t>
            </a:r>
            <a:endParaRPr lang="en-NO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6990E-F9BC-87DA-F948-9DD3F0158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38712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6990E-F9BC-87DA-F948-9DD3F0158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21</a:t>
            </a:fld>
            <a:endParaRPr lang="nb-NO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60710F-6145-2F83-61A8-7362FC738112}"/>
              </a:ext>
            </a:extLst>
          </p:cNvPr>
          <p:cNvSpPr txBox="1"/>
          <p:nvPr/>
        </p:nvSpPr>
        <p:spPr>
          <a:xfrm>
            <a:off x="1019332" y="3094434"/>
            <a:ext cx="102832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Developer guide</a:t>
            </a:r>
            <a:endParaRPr lang="en-NO" sz="3000" dirty="0"/>
          </a:p>
        </p:txBody>
      </p:sp>
    </p:spTree>
    <p:extLst>
      <p:ext uri="{BB962C8B-B14F-4D97-AF65-F5344CB8AC3E}">
        <p14:creationId xmlns:p14="http://schemas.microsoft.com/office/powerpoint/2010/main" val="3429351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089ECB3-B755-8661-3855-AD9CA748E812}"/>
              </a:ext>
            </a:extLst>
          </p:cNvPr>
          <p:cNvSpPr/>
          <p:nvPr/>
        </p:nvSpPr>
        <p:spPr>
          <a:xfrm>
            <a:off x="1877233" y="1365469"/>
            <a:ext cx="8358581" cy="25619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  <a:p>
            <a:pPr algn="ctr"/>
            <a:endParaRPr lang="en-NO" dirty="0"/>
          </a:p>
          <a:p>
            <a:pPr algn="ctr"/>
            <a:endParaRPr lang="en-NO" dirty="0"/>
          </a:p>
          <a:p>
            <a:pPr algn="ctr"/>
            <a:endParaRPr lang="en-NO" dirty="0"/>
          </a:p>
          <a:p>
            <a:pPr algn="ctr"/>
            <a:endParaRPr lang="en-NO" dirty="0"/>
          </a:p>
          <a:p>
            <a:pPr algn="ctr"/>
            <a:r>
              <a:rPr lang="en-NO" sz="3000" dirty="0"/>
              <a:t>Github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22</a:t>
            </a:fld>
            <a:endParaRPr lang="nb-NO"/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85275E20-790A-58A5-0A7A-59DEF304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0938691" cy="338554"/>
          </a:xfrm>
        </p:spPr>
        <p:txBody>
          <a:bodyPr/>
          <a:lstStyle/>
          <a:p>
            <a:r>
              <a:rPr lang="nb-NO" sz="2200" dirty="0"/>
              <a:t>How to </a:t>
            </a:r>
            <a:r>
              <a:rPr lang="nb-NO" sz="2200" dirty="0" err="1"/>
              <a:t>contribute</a:t>
            </a:r>
            <a:r>
              <a:rPr lang="nb-NO" sz="2200" dirty="0"/>
              <a:t> to </a:t>
            </a:r>
            <a:r>
              <a:rPr lang="nb-NO" sz="2200" dirty="0" err="1"/>
              <a:t>developing</a:t>
            </a:r>
            <a:r>
              <a:rPr lang="nb-NO" sz="2200" dirty="0"/>
              <a:t> </a:t>
            </a:r>
            <a:r>
              <a:rPr lang="nb-NO" sz="2200" dirty="0" err="1"/>
              <a:t>NorESMhub</a:t>
            </a:r>
            <a:r>
              <a:rPr lang="nb-NO" sz="2200" dirty="0"/>
              <a:t>/</a:t>
            </a:r>
            <a:r>
              <a:rPr lang="nb-NO" sz="2200" dirty="0" err="1"/>
              <a:t>NorCPM</a:t>
            </a:r>
            <a:endParaRPr lang="nb-NO" sz="22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94925DA-E8A7-A73C-999C-06F81654E1D4}"/>
              </a:ext>
            </a:extLst>
          </p:cNvPr>
          <p:cNvSpPr/>
          <p:nvPr/>
        </p:nvSpPr>
        <p:spPr>
          <a:xfrm>
            <a:off x="2033944" y="1821572"/>
            <a:ext cx="3362512" cy="81669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2400" dirty="0">
                <a:solidFill>
                  <a:schemeClr val="tx1"/>
                </a:solidFill>
              </a:rPr>
              <a:t>NorESMhub/NorCPM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53CC3E7-1E34-7014-B89C-BABA17AA72A4}"/>
              </a:ext>
            </a:extLst>
          </p:cNvPr>
          <p:cNvSpPr/>
          <p:nvPr/>
        </p:nvSpPr>
        <p:spPr>
          <a:xfrm>
            <a:off x="6716090" y="1821572"/>
            <a:ext cx="3362512" cy="81669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2400" dirty="0">
                <a:solidFill>
                  <a:schemeClr val="tx1"/>
                </a:solidFill>
              </a:rPr>
              <a:t>&lt;git user&gt;/NorCPM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B2FC148-5A57-BBBD-F056-EC86FCECDEB9}"/>
              </a:ext>
            </a:extLst>
          </p:cNvPr>
          <p:cNvSpPr/>
          <p:nvPr/>
        </p:nvSpPr>
        <p:spPr>
          <a:xfrm>
            <a:off x="5678362" y="4295893"/>
            <a:ext cx="4557452" cy="18950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  <a:p>
            <a:pPr algn="ctr"/>
            <a:endParaRPr lang="en-NO" dirty="0"/>
          </a:p>
          <a:p>
            <a:pPr algn="ctr"/>
            <a:endParaRPr lang="en-NO" dirty="0"/>
          </a:p>
          <a:p>
            <a:pPr algn="ctr"/>
            <a:endParaRPr lang="en-NO" dirty="0"/>
          </a:p>
          <a:p>
            <a:pPr algn="ctr"/>
            <a:r>
              <a:rPr lang="en-NO" sz="3000" dirty="0"/>
              <a:t>Betzy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5968FB7-F54D-3D4E-0CD7-58C89F762708}"/>
              </a:ext>
            </a:extLst>
          </p:cNvPr>
          <p:cNvSpPr/>
          <p:nvPr/>
        </p:nvSpPr>
        <p:spPr>
          <a:xfrm>
            <a:off x="6718587" y="4696550"/>
            <a:ext cx="3362512" cy="81669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L</a:t>
            </a:r>
            <a:r>
              <a:rPr lang="en-NO" sz="2400" dirty="0">
                <a:solidFill>
                  <a:schemeClr val="tx1"/>
                </a:solidFill>
              </a:rPr>
              <a:t>ocal NorCPM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094332-E5F9-69EA-73C7-4A33664C7232}"/>
              </a:ext>
            </a:extLst>
          </p:cNvPr>
          <p:cNvCxnSpPr>
            <a:cxnSpLocks/>
          </p:cNvCxnSpPr>
          <p:nvPr/>
        </p:nvCxnSpPr>
        <p:spPr>
          <a:xfrm>
            <a:off x="5396456" y="2095011"/>
            <a:ext cx="131963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89F5CED-C3D4-AA76-F52B-1E5A9CC755F0}"/>
              </a:ext>
            </a:extLst>
          </p:cNvPr>
          <p:cNvCxnSpPr>
            <a:cxnSpLocks/>
          </p:cNvCxnSpPr>
          <p:nvPr/>
        </p:nvCxnSpPr>
        <p:spPr>
          <a:xfrm flipH="1">
            <a:off x="5396456" y="2397312"/>
            <a:ext cx="130713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FBE64B4-6FC6-3245-6EC0-19E6386E7C6D}"/>
              </a:ext>
            </a:extLst>
          </p:cNvPr>
          <p:cNvCxnSpPr>
            <a:cxnSpLocks/>
          </p:cNvCxnSpPr>
          <p:nvPr/>
        </p:nvCxnSpPr>
        <p:spPr>
          <a:xfrm>
            <a:off x="8592216" y="2660323"/>
            <a:ext cx="0" cy="206251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B13E810-7E43-8525-48BE-2939A36965AB}"/>
              </a:ext>
            </a:extLst>
          </p:cNvPr>
          <p:cNvCxnSpPr>
            <a:cxnSpLocks/>
          </p:cNvCxnSpPr>
          <p:nvPr/>
        </p:nvCxnSpPr>
        <p:spPr>
          <a:xfrm flipV="1">
            <a:off x="8124669" y="2645333"/>
            <a:ext cx="0" cy="205121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81E83D8-6F5D-5751-B08A-C33E8970D988}"/>
              </a:ext>
            </a:extLst>
          </p:cNvPr>
          <p:cNvSpPr txBox="1"/>
          <p:nvPr/>
        </p:nvSpPr>
        <p:spPr>
          <a:xfrm>
            <a:off x="5354116" y="1664124"/>
            <a:ext cx="14093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Fork/sync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2C810D-398B-165E-4696-A05166E7FC16}"/>
              </a:ext>
            </a:extLst>
          </p:cNvPr>
          <p:cNvSpPr txBox="1"/>
          <p:nvPr/>
        </p:nvSpPr>
        <p:spPr>
          <a:xfrm rot="5400000">
            <a:off x="8144984" y="3089322"/>
            <a:ext cx="14398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Clone/pull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C9F933-58F0-9793-7B56-C65C4C9CDA5C}"/>
              </a:ext>
            </a:extLst>
          </p:cNvPr>
          <p:cNvSpPr txBox="1"/>
          <p:nvPr/>
        </p:nvSpPr>
        <p:spPr>
          <a:xfrm rot="16200000">
            <a:off x="7492534" y="3068744"/>
            <a:ext cx="8274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Push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E029B0-1A21-6B88-52F7-74A37472E682}"/>
              </a:ext>
            </a:extLst>
          </p:cNvPr>
          <p:cNvSpPr txBox="1"/>
          <p:nvPr/>
        </p:nvSpPr>
        <p:spPr>
          <a:xfrm>
            <a:off x="5226056" y="2557583"/>
            <a:ext cx="16754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Pull request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C23160-CB8A-3FD0-482C-091EB3FEA302}"/>
              </a:ext>
            </a:extLst>
          </p:cNvPr>
          <p:cNvSpPr txBox="1"/>
          <p:nvPr/>
        </p:nvSpPr>
        <p:spPr>
          <a:xfrm>
            <a:off x="6964024" y="4291948"/>
            <a:ext cx="11576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2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Commit</a:t>
            </a:r>
          </a:p>
        </p:txBody>
      </p:sp>
    </p:spTree>
    <p:extLst>
      <p:ext uri="{BB962C8B-B14F-4D97-AF65-F5344CB8AC3E}">
        <p14:creationId xmlns:p14="http://schemas.microsoft.com/office/powerpoint/2010/main" val="134341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829"/>
    </mc:Choice>
    <mc:Fallback xmlns="">
      <p:transition spd="slow" advTm="96829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9D3DEF6D-661C-E25F-E0FA-801C1BEF5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989" y="247738"/>
            <a:ext cx="2951125" cy="1745953"/>
          </a:xfrm>
          <a:prstGeom prst="rect">
            <a:avLst/>
          </a:prstGeom>
        </p:spPr>
      </p:pic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23</a:t>
            </a:fld>
            <a:endParaRPr lang="nb-NO"/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85275E20-790A-58A5-0A7A-59DEF304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0938691" cy="338554"/>
          </a:xfrm>
        </p:spPr>
        <p:txBody>
          <a:bodyPr/>
          <a:lstStyle/>
          <a:p>
            <a:r>
              <a:rPr lang="nb-NO" sz="2200" dirty="0"/>
              <a:t>How to </a:t>
            </a:r>
            <a:r>
              <a:rPr lang="nb-NO" sz="2200" dirty="0" err="1"/>
              <a:t>contribute</a:t>
            </a:r>
            <a:r>
              <a:rPr lang="nb-NO" sz="2200" dirty="0"/>
              <a:t> to </a:t>
            </a:r>
            <a:r>
              <a:rPr lang="nb-NO" sz="2200" dirty="0" err="1"/>
              <a:t>developing</a:t>
            </a:r>
            <a:r>
              <a:rPr lang="nb-NO" sz="2200" dirty="0"/>
              <a:t> </a:t>
            </a:r>
            <a:r>
              <a:rPr lang="nb-NO" sz="2200" dirty="0" err="1"/>
              <a:t>NorESMhub</a:t>
            </a:r>
            <a:r>
              <a:rPr lang="nb-NO" sz="2200" dirty="0"/>
              <a:t>/</a:t>
            </a:r>
            <a:r>
              <a:rPr lang="nb-NO" sz="2200" dirty="0" err="1"/>
              <a:t>NorCPM</a:t>
            </a:r>
            <a:endParaRPr lang="nb-NO" sz="2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E72CB7-A3D9-3E78-D59B-0F72F5E51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234799"/>
            <a:ext cx="10938691" cy="5623201"/>
          </a:xfrm>
          <a:ln>
            <a:noFill/>
          </a:ln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b-NO" sz="2200" dirty="0" err="1">
                <a:solidFill>
                  <a:schemeClr val="tx1"/>
                </a:solidFill>
              </a:rPr>
              <a:t>Step</a:t>
            </a:r>
            <a:r>
              <a:rPr lang="nb-NO" sz="2200" dirty="0">
                <a:solidFill>
                  <a:schemeClr val="tx1"/>
                </a:solidFill>
              </a:rPr>
              <a:t> 1: </a:t>
            </a:r>
            <a:r>
              <a:rPr lang="nb-NO" sz="2200" dirty="0" err="1">
                <a:solidFill>
                  <a:schemeClr val="tx1"/>
                </a:solidFill>
              </a:rPr>
              <a:t>create</a:t>
            </a:r>
            <a:r>
              <a:rPr lang="nb-NO" sz="2200" dirty="0">
                <a:solidFill>
                  <a:schemeClr val="tx1"/>
                </a:solidFill>
              </a:rPr>
              <a:t> fork </a:t>
            </a:r>
            <a:r>
              <a:rPr lang="nb-NO" sz="2200" dirty="0" err="1">
                <a:solidFill>
                  <a:schemeClr val="tx1"/>
                </a:solidFill>
              </a:rPr>
              <a:t>NorESMhub</a:t>
            </a:r>
            <a:r>
              <a:rPr lang="nb-NO" sz="2200" dirty="0">
                <a:solidFill>
                  <a:schemeClr val="tx1"/>
                </a:solidFill>
              </a:rPr>
              <a:t>/</a:t>
            </a:r>
            <a:r>
              <a:rPr lang="nb-NO" sz="2200" dirty="0" err="1">
                <a:solidFill>
                  <a:schemeClr val="tx1"/>
                </a:solidFill>
              </a:rPr>
              <a:t>NorCPM</a:t>
            </a:r>
            <a:r>
              <a:rPr lang="nb-NO" sz="2200" dirty="0">
                <a:solidFill>
                  <a:schemeClr val="tx1"/>
                </a:solidFill>
              </a:rPr>
              <a:t> in </a:t>
            </a:r>
            <a:r>
              <a:rPr lang="nb-NO" sz="2200" dirty="0" err="1">
                <a:solidFill>
                  <a:schemeClr val="tx1"/>
                </a:solidFill>
              </a:rPr>
              <a:t>your</a:t>
            </a:r>
            <a:r>
              <a:rPr lang="nb-NO" sz="2200" dirty="0">
                <a:solidFill>
                  <a:schemeClr val="tx1"/>
                </a:solidFill>
              </a:rPr>
              <a:t> personal </a:t>
            </a:r>
            <a:r>
              <a:rPr lang="nb-NO" sz="2200" dirty="0" err="1">
                <a:solidFill>
                  <a:schemeClr val="tx1"/>
                </a:solidFill>
              </a:rPr>
              <a:t>github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space</a:t>
            </a: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604BB48-9E53-AA77-243B-D6B714509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627" y="1864145"/>
            <a:ext cx="8565160" cy="461834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20EE547-425F-EB22-F37D-3B13004B3D2A}"/>
              </a:ext>
            </a:extLst>
          </p:cNvPr>
          <p:cNvSpPr/>
          <p:nvPr/>
        </p:nvSpPr>
        <p:spPr>
          <a:xfrm>
            <a:off x="7524536" y="2331754"/>
            <a:ext cx="1140259" cy="109724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3435F3-A411-A231-F630-47E084605A03}"/>
              </a:ext>
            </a:extLst>
          </p:cNvPr>
          <p:cNvSpPr/>
          <p:nvPr/>
        </p:nvSpPr>
        <p:spPr>
          <a:xfrm>
            <a:off x="10358203" y="495949"/>
            <a:ext cx="134385" cy="10493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97105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829"/>
    </mc:Choice>
    <mc:Fallback xmlns="">
      <p:transition spd="slow" advTm="96829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BF5104F4-F151-A901-E7CB-68B8757FA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989" y="247738"/>
            <a:ext cx="2951125" cy="1745953"/>
          </a:xfrm>
          <a:prstGeom prst="rect">
            <a:avLst/>
          </a:prstGeom>
        </p:spPr>
      </p:pic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24</a:t>
            </a:fld>
            <a:endParaRPr lang="nb-NO"/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85275E20-790A-58A5-0A7A-59DEF304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0938691" cy="338554"/>
          </a:xfrm>
        </p:spPr>
        <p:txBody>
          <a:bodyPr/>
          <a:lstStyle/>
          <a:p>
            <a:r>
              <a:rPr lang="nb-NO" sz="2200" dirty="0"/>
              <a:t>How to </a:t>
            </a:r>
            <a:r>
              <a:rPr lang="nb-NO" sz="2200" dirty="0" err="1"/>
              <a:t>contribute</a:t>
            </a:r>
            <a:r>
              <a:rPr lang="nb-NO" sz="2200" dirty="0"/>
              <a:t> to </a:t>
            </a:r>
            <a:r>
              <a:rPr lang="nb-NO" sz="2200" dirty="0" err="1"/>
              <a:t>developing</a:t>
            </a:r>
            <a:r>
              <a:rPr lang="nb-NO" sz="2200" dirty="0"/>
              <a:t> </a:t>
            </a:r>
            <a:r>
              <a:rPr lang="nb-NO" sz="2200" dirty="0" err="1"/>
              <a:t>NorESMhub</a:t>
            </a:r>
            <a:r>
              <a:rPr lang="nb-NO" sz="2200" dirty="0"/>
              <a:t>/</a:t>
            </a:r>
            <a:r>
              <a:rPr lang="nb-NO" sz="2200" dirty="0" err="1"/>
              <a:t>NorCPM</a:t>
            </a:r>
            <a:r>
              <a:rPr lang="nb-NO" sz="2200" dirty="0"/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E72CB7-A3D9-3E78-D59B-0F72F5E51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234799"/>
            <a:ext cx="11389715" cy="5623201"/>
          </a:xfrm>
          <a:ln>
            <a:noFill/>
          </a:ln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b-NO" sz="2200" dirty="0" err="1">
                <a:solidFill>
                  <a:schemeClr val="tx1"/>
                </a:solidFill>
              </a:rPr>
              <a:t>Step</a:t>
            </a:r>
            <a:r>
              <a:rPr lang="nb-NO" sz="2200" dirty="0">
                <a:solidFill>
                  <a:schemeClr val="tx1"/>
                </a:solidFill>
              </a:rPr>
              <a:t> 2: log </a:t>
            </a:r>
            <a:r>
              <a:rPr lang="nb-NO" sz="2200" dirty="0" err="1">
                <a:solidFill>
                  <a:schemeClr val="tx1"/>
                </a:solidFill>
              </a:rPr>
              <a:t>on</a:t>
            </a:r>
            <a:r>
              <a:rPr lang="nb-NO" sz="2200" dirty="0">
                <a:solidFill>
                  <a:schemeClr val="tx1"/>
                </a:solidFill>
              </a:rPr>
              <a:t> to Betzy and </a:t>
            </a:r>
            <a:r>
              <a:rPr lang="nb-NO" sz="2200" dirty="0" err="1">
                <a:solidFill>
                  <a:schemeClr val="tx1"/>
                </a:solidFill>
              </a:rPr>
              <a:t>clone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NorCPM</a:t>
            </a:r>
            <a:r>
              <a:rPr lang="nb-NO" sz="2200" dirty="0">
                <a:solidFill>
                  <a:schemeClr val="tx1"/>
                </a:solidFill>
              </a:rPr>
              <a:t> from </a:t>
            </a:r>
            <a:r>
              <a:rPr lang="nb-NO" sz="2200" dirty="0" err="1">
                <a:solidFill>
                  <a:schemeClr val="tx1"/>
                </a:solidFill>
              </a:rPr>
              <a:t>your</a:t>
            </a:r>
            <a:r>
              <a:rPr lang="nb-NO" sz="2200" dirty="0">
                <a:solidFill>
                  <a:schemeClr val="tx1"/>
                </a:solidFill>
              </a:rPr>
              <a:t> personal </a:t>
            </a:r>
            <a:r>
              <a:rPr lang="nb-NO" sz="2200" dirty="0" err="1">
                <a:solidFill>
                  <a:schemeClr val="tx1"/>
                </a:solidFill>
              </a:rPr>
              <a:t>github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space</a:t>
            </a: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174625" lvl="1" indent="0">
              <a:buNone/>
            </a:pPr>
            <a:r>
              <a:rPr lang="en-GB" sz="2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mkdir</a:t>
            </a:r>
            <a:r>
              <a:rPr lang="en-GB" sz="2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-p /cluster/projects/nn9039k/people/$USER </a:t>
            </a:r>
          </a:p>
          <a:p>
            <a:pPr marL="174625" lvl="1" indent="0">
              <a:buNone/>
            </a:pPr>
            <a:r>
              <a:rPr lang="en-GB" sz="2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cd /cluster/projects/nn9039k/people/$USER </a:t>
            </a:r>
          </a:p>
          <a:p>
            <a:pPr marL="174625" lvl="1" indent="0">
              <a:buNone/>
            </a:pPr>
            <a:r>
              <a:rPr lang="en-GB" sz="2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clone ssh://</a:t>
            </a:r>
            <a:r>
              <a:rPr lang="en-GB" sz="2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git@github.com</a:t>
            </a:r>
            <a:r>
              <a:rPr lang="en-GB" sz="2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/&lt;my </a:t>
            </a:r>
            <a:r>
              <a:rPr lang="en-GB" sz="2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</a:t>
            </a:r>
            <a:r>
              <a:rPr lang="en-GB" sz="2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user&gt;/</a:t>
            </a:r>
            <a:r>
              <a:rPr lang="en-GB" sz="2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NorCPM.git</a:t>
            </a:r>
            <a:r>
              <a:rPr lang="en-GB" sz="2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NorCPM</a:t>
            </a:r>
            <a:endParaRPr lang="en-GB" sz="2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3A14CF-0721-839B-2260-D0584B0ED3DC}"/>
              </a:ext>
            </a:extLst>
          </p:cNvPr>
          <p:cNvSpPr txBox="1"/>
          <p:nvPr/>
        </p:nvSpPr>
        <p:spPr>
          <a:xfrm>
            <a:off x="1454049" y="4593245"/>
            <a:ext cx="887417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NO" sz="2200" b="1" dirty="0"/>
              <a:t>IMPORTANT: </a:t>
            </a:r>
            <a:r>
              <a:rPr lang="en-NO" sz="2200" dirty="0"/>
              <a:t>Before using ”</a:t>
            </a:r>
            <a:r>
              <a:rPr lang="en-GB" sz="2200" dirty="0">
                <a:solidFill>
                  <a:schemeClr val="tx1"/>
                </a:solidFill>
                <a:ea typeface="Menlo" panose="020B0609030804020204" pitchFamily="49" charset="0"/>
                <a:cs typeface="Menlo" panose="020B0609030804020204" pitchFamily="49" charset="0"/>
              </a:rPr>
              <a:t>ssh://</a:t>
            </a:r>
            <a:r>
              <a:rPr lang="en-GB" sz="2200" dirty="0" err="1">
                <a:solidFill>
                  <a:schemeClr val="tx1"/>
                </a:solidFill>
                <a:ea typeface="Menlo" panose="020B0609030804020204" pitchFamily="49" charset="0"/>
                <a:cs typeface="Menlo" panose="020B0609030804020204" pitchFamily="49" charset="0"/>
              </a:rPr>
              <a:t>git@github.com</a:t>
            </a:r>
            <a:r>
              <a:rPr lang="en-GB" sz="2200" dirty="0">
                <a:solidFill>
                  <a:schemeClr val="tx1"/>
                </a:solidFill>
                <a:ea typeface="Menlo" panose="020B0609030804020204" pitchFamily="49" charset="0"/>
                <a:cs typeface="Menlo" panose="020B0609030804020204" pitchFamily="49" charset="0"/>
              </a:rPr>
              <a:t>” form </a:t>
            </a:r>
            <a:r>
              <a:rPr lang="en-GB" sz="2200" dirty="0" err="1">
                <a:solidFill>
                  <a:schemeClr val="tx1"/>
                </a:solidFill>
                <a:ea typeface="Menlo" panose="020B0609030804020204" pitchFamily="49" charset="0"/>
                <a:cs typeface="Menlo" panose="020B0609030804020204" pitchFamily="49" charset="0"/>
              </a:rPr>
              <a:t>Betzy</a:t>
            </a:r>
            <a:r>
              <a:rPr lang="en-GB" sz="2200" dirty="0">
                <a:solidFill>
                  <a:schemeClr val="tx1"/>
                </a:solidFill>
                <a:ea typeface="Menlo" panose="020B0609030804020204" pitchFamily="49" charset="0"/>
                <a:cs typeface="Menlo" panose="020B0609030804020204" pitchFamily="49" charset="0"/>
              </a:rPr>
              <a:t>, create a public ssh-key on </a:t>
            </a:r>
            <a:r>
              <a:rPr lang="en-GB" sz="2200" dirty="0" err="1">
                <a:solidFill>
                  <a:schemeClr val="tx1"/>
                </a:solidFill>
                <a:ea typeface="Menlo" panose="020B0609030804020204" pitchFamily="49" charset="0"/>
                <a:cs typeface="Menlo" panose="020B0609030804020204" pitchFamily="49" charset="0"/>
              </a:rPr>
              <a:t>Betzy</a:t>
            </a:r>
            <a:r>
              <a:rPr lang="en-GB" sz="2200" dirty="0">
                <a:solidFill>
                  <a:schemeClr val="tx1"/>
                </a:solidFill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en-GB" sz="2200" dirty="0">
                <a:ea typeface="Menlo" panose="020B0609030804020204" pitchFamily="49" charset="0"/>
                <a:cs typeface="Menlo" panose="020B0609030804020204" pitchFamily="49" charset="0"/>
              </a:rPr>
              <a:t>upload the key to your </a:t>
            </a:r>
            <a:r>
              <a:rPr lang="en-GB" sz="2200" dirty="0" err="1">
                <a:ea typeface="Menlo" panose="020B0609030804020204" pitchFamily="49" charset="0"/>
                <a:cs typeface="Menlo" panose="020B0609030804020204" pitchFamily="49" charset="0"/>
              </a:rPr>
              <a:t>github</a:t>
            </a:r>
            <a:r>
              <a:rPr lang="en-GB" sz="2200" dirty="0">
                <a:ea typeface="Menlo" panose="020B0609030804020204" pitchFamily="49" charset="0"/>
                <a:cs typeface="Menlo" panose="020B0609030804020204" pitchFamily="49" charset="0"/>
              </a:rPr>
              <a:t> profile. </a:t>
            </a:r>
            <a:r>
              <a:rPr lang="en-GB" sz="2200" dirty="0">
                <a:solidFill>
                  <a:schemeClr val="tx1"/>
                </a:solidFill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endParaRPr lang="en-NO" sz="22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F9E553-9F71-8C25-173D-A212DB664C78}"/>
              </a:ext>
            </a:extLst>
          </p:cNvPr>
          <p:cNvSpPr/>
          <p:nvPr/>
        </p:nvSpPr>
        <p:spPr>
          <a:xfrm>
            <a:off x="11230126" y="978129"/>
            <a:ext cx="134385" cy="10493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13847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829"/>
    </mc:Choice>
    <mc:Fallback xmlns="">
      <p:transition spd="slow" advTm="96829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25</a:t>
            </a:fld>
            <a:endParaRPr lang="nb-NO"/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85275E20-790A-58A5-0A7A-59DEF304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0938691" cy="338554"/>
          </a:xfrm>
        </p:spPr>
        <p:txBody>
          <a:bodyPr/>
          <a:lstStyle/>
          <a:p>
            <a:r>
              <a:rPr lang="nb-NO" sz="2200" dirty="0"/>
              <a:t>How to </a:t>
            </a:r>
            <a:r>
              <a:rPr lang="nb-NO" sz="2200" dirty="0" err="1"/>
              <a:t>contribute</a:t>
            </a:r>
            <a:r>
              <a:rPr lang="nb-NO" sz="2200" dirty="0"/>
              <a:t> to </a:t>
            </a:r>
            <a:r>
              <a:rPr lang="nb-NO" sz="2200" dirty="0" err="1"/>
              <a:t>developing</a:t>
            </a:r>
            <a:r>
              <a:rPr lang="nb-NO" sz="2200" dirty="0"/>
              <a:t> </a:t>
            </a:r>
            <a:r>
              <a:rPr lang="nb-NO" sz="2200" dirty="0" err="1"/>
              <a:t>NorESMhub</a:t>
            </a:r>
            <a:r>
              <a:rPr lang="nb-NO" sz="2200" dirty="0"/>
              <a:t>/</a:t>
            </a:r>
            <a:r>
              <a:rPr lang="nb-NO" sz="2200" dirty="0" err="1"/>
              <a:t>NorCPM</a:t>
            </a:r>
            <a:r>
              <a:rPr lang="nb-NO" sz="2200" dirty="0"/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E72CB7-A3D9-3E78-D59B-0F72F5E51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234799"/>
            <a:ext cx="10938691" cy="5623201"/>
          </a:xfrm>
          <a:ln>
            <a:noFill/>
          </a:ln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b-NO" sz="2200" dirty="0" err="1">
                <a:solidFill>
                  <a:schemeClr val="tx1"/>
                </a:solidFill>
              </a:rPr>
              <a:t>Step</a:t>
            </a:r>
            <a:r>
              <a:rPr lang="nb-NO" sz="2200" dirty="0">
                <a:solidFill>
                  <a:schemeClr val="tx1"/>
                </a:solidFill>
              </a:rPr>
              <a:t> 3: </a:t>
            </a:r>
            <a:r>
              <a:rPr lang="nb-NO" sz="2200" dirty="0" err="1">
                <a:solidFill>
                  <a:schemeClr val="tx1"/>
                </a:solidFill>
              </a:rPr>
              <a:t>apply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changes</a:t>
            </a:r>
            <a:r>
              <a:rPr lang="nb-NO" sz="2200" dirty="0">
                <a:solidFill>
                  <a:schemeClr val="tx1"/>
                </a:solidFill>
              </a:rPr>
              <a:t> to </a:t>
            </a:r>
            <a:r>
              <a:rPr lang="nb-NO" sz="2200" dirty="0" err="1">
                <a:solidFill>
                  <a:schemeClr val="tx1"/>
                </a:solidFill>
              </a:rPr>
              <a:t>your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local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NorCPM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clone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on</a:t>
            </a:r>
            <a:r>
              <a:rPr lang="nb-NO" sz="2200" dirty="0">
                <a:solidFill>
                  <a:schemeClr val="tx1"/>
                </a:solidFill>
              </a:rPr>
              <a:t> Betzy </a:t>
            </a: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</p:txBody>
      </p:sp>
      <p:pic>
        <p:nvPicPr>
          <p:cNvPr id="2" name="Picture 1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21EA4697-4EFF-253F-FAAF-88592FA33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989" y="247738"/>
            <a:ext cx="2951125" cy="174595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6EE9C4D-D986-C496-AEA9-889E065E49CB}"/>
              </a:ext>
            </a:extLst>
          </p:cNvPr>
          <p:cNvSpPr/>
          <p:nvPr/>
        </p:nvSpPr>
        <p:spPr>
          <a:xfrm>
            <a:off x="11185159" y="1427832"/>
            <a:ext cx="134385" cy="10493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7055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829"/>
    </mc:Choice>
    <mc:Fallback xmlns="">
      <p:transition spd="slow" advTm="96829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A0F4121E-C86F-2C3C-4E56-849F4F9E5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989" y="247738"/>
            <a:ext cx="2951125" cy="1745953"/>
          </a:xfrm>
          <a:prstGeom prst="rect">
            <a:avLst/>
          </a:prstGeom>
        </p:spPr>
      </p:pic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26</a:t>
            </a:fld>
            <a:endParaRPr lang="nb-NO"/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85275E20-790A-58A5-0A7A-59DEF304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0938691" cy="338554"/>
          </a:xfrm>
        </p:spPr>
        <p:txBody>
          <a:bodyPr/>
          <a:lstStyle/>
          <a:p>
            <a:r>
              <a:rPr lang="nb-NO" sz="2200" dirty="0"/>
              <a:t>How to </a:t>
            </a:r>
            <a:r>
              <a:rPr lang="nb-NO" sz="2200" dirty="0" err="1"/>
              <a:t>contribute</a:t>
            </a:r>
            <a:r>
              <a:rPr lang="nb-NO" sz="2200" dirty="0"/>
              <a:t> to </a:t>
            </a:r>
            <a:r>
              <a:rPr lang="nb-NO" sz="2200" dirty="0" err="1"/>
              <a:t>developing</a:t>
            </a:r>
            <a:r>
              <a:rPr lang="nb-NO" sz="2200" dirty="0"/>
              <a:t> </a:t>
            </a:r>
            <a:r>
              <a:rPr lang="nb-NO" sz="2200" dirty="0" err="1"/>
              <a:t>NorESMhub</a:t>
            </a:r>
            <a:r>
              <a:rPr lang="nb-NO" sz="2200" dirty="0"/>
              <a:t>/</a:t>
            </a:r>
            <a:r>
              <a:rPr lang="nb-NO" sz="2200" dirty="0" err="1"/>
              <a:t>NorCPM</a:t>
            </a:r>
            <a:r>
              <a:rPr lang="nb-NO" sz="2200" dirty="0"/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E72CB7-A3D9-3E78-D59B-0F72F5E51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234799"/>
            <a:ext cx="10938691" cy="5623201"/>
          </a:xfrm>
          <a:ln>
            <a:noFill/>
          </a:ln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b-NO" sz="2200" dirty="0" err="1">
                <a:solidFill>
                  <a:schemeClr val="tx1"/>
                </a:solidFill>
              </a:rPr>
              <a:t>Step</a:t>
            </a:r>
            <a:r>
              <a:rPr lang="nb-NO" sz="2200" dirty="0">
                <a:solidFill>
                  <a:schemeClr val="tx1"/>
                </a:solidFill>
              </a:rPr>
              <a:t> 4: </a:t>
            </a:r>
            <a:r>
              <a:rPr lang="nb-NO" sz="2200" dirty="0" err="1">
                <a:solidFill>
                  <a:schemeClr val="tx1"/>
                </a:solidFill>
              </a:rPr>
              <a:t>synchronize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your</a:t>
            </a:r>
            <a:r>
              <a:rPr lang="nb-NO" sz="2200" dirty="0">
                <a:solidFill>
                  <a:schemeClr val="tx1"/>
                </a:solidFill>
              </a:rPr>
              <a:t> fork </a:t>
            </a:r>
            <a:r>
              <a:rPr lang="nb-NO" sz="2200" dirty="0" err="1">
                <a:solidFill>
                  <a:schemeClr val="tx1"/>
                </a:solidFill>
              </a:rPr>
              <a:t>with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the</a:t>
            </a:r>
            <a:r>
              <a:rPr lang="nb-NO" sz="2200" dirty="0">
                <a:solidFill>
                  <a:schemeClr val="tx1"/>
                </a:solidFill>
              </a:rPr>
              <a:t> latest </a:t>
            </a:r>
            <a:r>
              <a:rPr lang="nb-NO" sz="2200" dirty="0" err="1">
                <a:solidFill>
                  <a:schemeClr val="tx1"/>
                </a:solidFill>
              </a:rPr>
              <a:t>NorESMhub</a:t>
            </a:r>
            <a:r>
              <a:rPr lang="nb-NO" sz="2200" dirty="0">
                <a:solidFill>
                  <a:schemeClr val="tx1"/>
                </a:solidFill>
              </a:rPr>
              <a:t>/</a:t>
            </a:r>
            <a:r>
              <a:rPr lang="nb-NO" sz="2200" dirty="0" err="1">
                <a:solidFill>
                  <a:schemeClr val="tx1"/>
                </a:solidFill>
              </a:rPr>
              <a:t>NorCPM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state</a:t>
            </a: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820BFB9-D04E-7AA1-9F18-D0B745168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8429" y="1843227"/>
            <a:ext cx="6814434" cy="494194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2012C9F-A1B1-89F9-6A2A-4F7A4852528A}"/>
              </a:ext>
            </a:extLst>
          </p:cNvPr>
          <p:cNvSpPr/>
          <p:nvPr/>
        </p:nvSpPr>
        <p:spPr>
          <a:xfrm>
            <a:off x="6889536" y="3339288"/>
            <a:ext cx="1140259" cy="109724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072368-6709-25C4-4054-C0D9F371B850}"/>
              </a:ext>
            </a:extLst>
          </p:cNvPr>
          <p:cNvSpPr/>
          <p:nvPr/>
        </p:nvSpPr>
        <p:spPr>
          <a:xfrm>
            <a:off x="10480627" y="522169"/>
            <a:ext cx="134385" cy="10493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10289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829"/>
    </mc:Choice>
    <mc:Fallback xmlns="">
      <p:transition spd="slow" advTm="96829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27</a:t>
            </a:fld>
            <a:endParaRPr lang="nb-NO"/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85275E20-790A-58A5-0A7A-59DEF304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0938691" cy="338554"/>
          </a:xfrm>
        </p:spPr>
        <p:txBody>
          <a:bodyPr/>
          <a:lstStyle/>
          <a:p>
            <a:r>
              <a:rPr lang="nb-NO" sz="2200" dirty="0"/>
              <a:t>How to </a:t>
            </a:r>
            <a:r>
              <a:rPr lang="nb-NO" sz="2200" dirty="0" err="1"/>
              <a:t>contribute</a:t>
            </a:r>
            <a:r>
              <a:rPr lang="nb-NO" sz="2200" dirty="0"/>
              <a:t> to </a:t>
            </a:r>
            <a:r>
              <a:rPr lang="nb-NO" sz="2200" dirty="0" err="1"/>
              <a:t>developing</a:t>
            </a:r>
            <a:r>
              <a:rPr lang="nb-NO" sz="2200" dirty="0"/>
              <a:t> </a:t>
            </a:r>
            <a:r>
              <a:rPr lang="nb-NO" sz="2200" dirty="0" err="1"/>
              <a:t>NorESMhub</a:t>
            </a:r>
            <a:r>
              <a:rPr lang="nb-NO" sz="2200" dirty="0"/>
              <a:t>/</a:t>
            </a:r>
            <a:r>
              <a:rPr lang="nb-NO" sz="2200" dirty="0" err="1"/>
              <a:t>NorCPM</a:t>
            </a:r>
            <a:r>
              <a:rPr lang="nb-NO" sz="2200" dirty="0"/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E72CB7-A3D9-3E78-D59B-0F72F5E51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234799"/>
            <a:ext cx="10938691" cy="5623201"/>
          </a:xfrm>
          <a:ln>
            <a:noFill/>
          </a:ln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b-NO" sz="2200" dirty="0" err="1">
                <a:solidFill>
                  <a:schemeClr val="tx1"/>
                </a:solidFill>
              </a:rPr>
              <a:t>Step</a:t>
            </a:r>
            <a:r>
              <a:rPr lang="nb-NO" sz="2200" dirty="0">
                <a:solidFill>
                  <a:schemeClr val="tx1"/>
                </a:solidFill>
              </a:rPr>
              <a:t> 5: </a:t>
            </a:r>
            <a:r>
              <a:rPr lang="nb-NO" sz="2200" dirty="0" err="1">
                <a:solidFill>
                  <a:schemeClr val="tx1"/>
                </a:solidFill>
              </a:rPr>
              <a:t>synchronize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your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local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NorCPM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clone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with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your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github</a:t>
            </a:r>
            <a:r>
              <a:rPr lang="nb-NO" sz="2200" dirty="0">
                <a:solidFill>
                  <a:schemeClr val="tx1"/>
                </a:solidFill>
              </a:rPr>
              <a:t> fork</a:t>
            </a: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901683-0A81-0261-E607-F04F13E2F1FC}"/>
              </a:ext>
            </a:extLst>
          </p:cNvPr>
          <p:cNvSpPr txBox="1"/>
          <p:nvPr/>
        </p:nvSpPr>
        <p:spPr>
          <a:xfrm>
            <a:off x="643462" y="2016668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</a:t>
            </a:r>
            <a:r>
              <a:rPr lang="en-GB" sz="2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pull</a:t>
            </a:r>
            <a:r>
              <a:rPr lang="en-GB" sz="2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endParaRPr lang="en-NO" sz="2200" dirty="0"/>
          </a:p>
        </p:txBody>
      </p:sp>
      <p:pic>
        <p:nvPicPr>
          <p:cNvPr id="2" name="Picture 1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157C428B-0CFC-8295-99EF-A9F5C2121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989" y="247738"/>
            <a:ext cx="2951125" cy="174595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A89568C-DA07-C586-89B5-2F1DA8BBFB40}"/>
              </a:ext>
            </a:extLst>
          </p:cNvPr>
          <p:cNvSpPr/>
          <p:nvPr/>
        </p:nvSpPr>
        <p:spPr>
          <a:xfrm>
            <a:off x="11320069" y="1271673"/>
            <a:ext cx="134385" cy="10493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7796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829"/>
    </mc:Choice>
    <mc:Fallback xmlns="">
      <p:transition spd="slow" advTm="96829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28</a:t>
            </a:fld>
            <a:endParaRPr lang="nb-NO"/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85275E20-790A-58A5-0A7A-59DEF304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0938691" cy="338554"/>
          </a:xfrm>
        </p:spPr>
        <p:txBody>
          <a:bodyPr/>
          <a:lstStyle/>
          <a:p>
            <a:r>
              <a:rPr lang="nb-NO" sz="2200" dirty="0"/>
              <a:t>How to </a:t>
            </a:r>
            <a:r>
              <a:rPr lang="nb-NO" sz="2200" dirty="0" err="1"/>
              <a:t>contribute</a:t>
            </a:r>
            <a:r>
              <a:rPr lang="nb-NO" sz="2200" dirty="0"/>
              <a:t> to </a:t>
            </a:r>
            <a:r>
              <a:rPr lang="nb-NO" sz="2200" dirty="0" err="1"/>
              <a:t>developing</a:t>
            </a:r>
            <a:r>
              <a:rPr lang="nb-NO" sz="2200" dirty="0"/>
              <a:t> </a:t>
            </a:r>
            <a:r>
              <a:rPr lang="nb-NO" sz="2200" dirty="0" err="1"/>
              <a:t>NorESMhub</a:t>
            </a:r>
            <a:r>
              <a:rPr lang="nb-NO" sz="2200" dirty="0"/>
              <a:t>/</a:t>
            </a:r>
            <a:r>
              <a:rPr lang="nb-NO" sz="2200" dirty="0" err="1"/>
              <a:t>NorCPM</a:t>
            </a:r>
            <a:r>
              <a:rPr lang="nb-NO" sz="2200" dirty="0"/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E72CB7-A3D9-3E78-D59B-0F72F5E51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234799"/>
            <a:ext cx="10938691" cy="5623201"/>
          </a:xfrm>
          <a:ln>
            <a:noFill/>
          </a:ln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b-NO" sz="2200" dirty="0" err="1">
                <a:solidFill>
                  <a:schemeClr val="tx1"/>
                </a:solidFill>
              </a:rPr>
              <a:t>Step</a:t>
            </a:r>
            <a:r>
              <a:rPr lang="nb-NO" sz="2200" dirty="0">
                <a:solidFill>
                  <a:schemeClr val="tx1"/>
                </a:solidFill>
              </a:rPr>
              <a:t> 6: </a:t>
            </a:r>
            <a:r>
              <a:rPr lang="nb-NO" sz="2200" dirty="0" err="1">
                <a:solidFill>
                  <a:schemeClr val="tx1"/>
                </a:solidFill>
              </a:rPr>
              <a:t>commit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your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changes</a:t>
            </a:r>
            <a:r>
              <a:rPr lang="nb-NO" sz="2200" dirty="0">
                <a:solidFill>
                  <a:schemeClr val="tx1"/>
                </a:solidFill>
              </a:rPr>
              <a:t> to </a:t>
            </a:r>
            <a:r>
              <a:rPr lang="nb-NO" sz="2200" dirty="0" err="1">
                <a:solidFill>
                  <a:schemeClr val="tx1"/>
                </a:solidFill>
              </a:rPr>
              <a:t>your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local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NorCPM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clone</a:t>
            </a: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901683-0A81-0261-E607-F04F13E2F1FC}"/>
              </a:ext>
            </a:extLst>
          </p:cNvPr>
          <p:cNvSpPr txBox="1"/>
          <p:nvPr/>
        </p:nvSpPr>
        <p:spPr>
          <a:xfrm>
            <a:off x="643462" y="2016668"/>
            <a:ext cx="609600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add . </a:t>
            </a:r>
          </a:p>
          <a:p>
            <a:r>
              <a:rPr lang="en-GB" sz="2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</a:t>
            </a:r>
            <a:r>
              <a:rPr lang="en-GB" sz="2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 status</a:t>
            </a:r>
          </a:p>
          <a:p>
            <a:r>
              <a:rPr lang="en-GB" sz="2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commit –m </a:t>
            </a:r>
            <a:r>
              <a:rPr lang="en-NO" sz="2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'my commit message'</a:t>
            </a:r>
          </a:p>
          <a:p>
            <a:endParaRPr lang="en-NO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endParaRPr lang="en-NO" dirty="0"/>
          </a:p>
        </p:txBody>
      </p:sp>
      <p:pic>
        <p:nvPicPr>
          <p:cNvPr id="2" name="Picture 1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A4522ACB-DEB6-B48E-641A-D4B78817B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989" y="247738"/>
            <a:ext cx="2951125" cy="174595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D03DD2D-B3F4-6624-D628-005FFECD46FA}"/>
              </a:ext>
            </a:extLst>
          </p:cNvPr>
          <p:cNvSpPr/>
          <p:nvPr/>
        </p:nvSpPr>
        <p:spPr>
          <a:xfrm>
            <a:off x="11065239" y="1421573"/>
            <a:ext cx="134385" cy="10493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18101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829"/>
    </mc:Choice>
    <mc:Fallback xmlns="">
      <p:transition spd="slow" advTm="96829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80D3619F-9A78-BBB9-A22C-BF37805B4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989" y="247738"/>
            <a:ext cx="2951125" cy="1745953"/>
          </a:xfrm>
          <a:prstGeom prst="rect">
            <a:avLst/>
          </a:prstGeom>
        </p:spPr>
      </p:pic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29</a:t>
            </a:fld>
            <a:endParaRPr lang="nb-NO"/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85275E20-790A-58A5-0A7A-59DEF304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0938691" cy="338554"/>
          </a:xfrm>
        </p:spPr>
        <p:txBody>
          <a:bodyPr/>
          <a:lstStyle/>
          <a:p>
            <a:r>
              <a:rPr lang="nb-NO" sz="2200" dirty="0"/>
              <a:t>How to </a:t>
            </a:r>
            <a:r>
              <a:rPr lang="nb-NO" sz="2200" dirty="0" err="1"/>
              <a:t>contribute</a:t>
            </a:r>
            <a:r>
              <a:rPr lang="nb-NO" sz="2200" dirty="0"/>
              <a:t> to </a:t>
            </a:r>
            <a:r>
              <a:rPr lang="nb-NO" sz="2200" dirty="0" err="1"/>
              <a:t>developing</a:t>
            </a:r>
            <a:r>
              <a:rPr lang="nb-NO" sz="2200" dirty="0"/>
              <a:t> </a:t>
            </a:r>
            <a:r>
              <a:rPr lang="nb-NO" sz="2200" dirty="0" err="1"/>
              <a:t>NorESMhub</a:t>
            </a:r>
            <a:r>
              <a:rPr lang="nb-NO" sz="2200" dirty="0"/>
              <a:t>/</a:t>
            </a:r>
            <a:r>
              <a:rPr lang="nb-NO" sz="2200" dirty="0" err="1"/>
              <a:t>NorCPM</a:t>
            </a:r>
            <a:r>
              <a:rPr lang="nb-NO" sz="2200" dirty="0"/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E72CB7-A3D9-3E78-D59B-0F72F5E51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234799"/>
            <a:ext cx="10938691" cy="5623201"/>
          </a:xfrm>
          <a:ln>
            <a:noFill/>
          </a:ln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b-NO" sz="2200" dirty="0" err="1">
                <a:solidFill>
                  <a:schemeClr val="tx1"/>
                </a:solidFill>
              </a:rPr>
              <a:t>Step</a:t>
            </a:r>
            <a:r>
              <a:rPr lang="nb-NO" sz="2200" dirty="0">
                <a:solidFill>
                  <a:schemeClr val="tx1"/>
                </a:solidFill>
              </a:rPr>
              <a:t> 8: push </a:t>
            </a:r>
            <a:r>
              <a:rPr lang="nb-NO" sz="2200" dirty="0" err="1">
                <a:solidFill>
                  <a:schemeClr val="tx1"/>
                </a:solidFill>
              </a:rPr>
              <a:t>changes</a:t>
            </a:r>
            <a:r>
              <a:rPr lang="nb-NO" sz="2200" dirty="0">
                <a:solidFill>
                  <a:schemeClr val="tx1"/>
                </a:solidFill>
              </a:rPr>
              <a:t> from </a:t>
            </a:r>
            <a:r>
              <a:rPr lang="nb-NO" sz="2200" dirty="0" err="1">
                <a:solidFill>
                  <a:schemeClr val="tx1"/>
                </a:solidFill>
              </a:rPr>
              <a:t>your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local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NorCPM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clone</a:t>
            </a:r>
            <a:r>
              <a:rPr lang="nb-NO" sz="2200" dirty="0">
                <a:solidFill>
                  <a:schemeClr val="tx1"/>
                </a:solidFill>
              </a:rPr>
              <a:t> to </a:t>
            </a:r>
            <a:r>
              <a:rPr lang="nb-NO" sz="2200" dirty="0" err="1">
                <a:solidFill>
                  <a:schemeClr val="tx1"/>
                </a:solidFill>
              </a:rPr>
              <a:t>your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github</a:t>
            </a:r>
            <a:r>
              <a:rPr lang="nb-NO" sz="2200" dirty="0">
                <a:solidFill>
                  <a:schemeClr val="tx1"/>
                </a:solidFill>
              </a:rPr>
              <a:t> fork </a:t>
            </a: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901683-0A81-0261-E607-F04F13E2F1FC}"/>
              </a:ext>
            </a:extLst>
          </p:cNvPr>
          <p:cNvSpPr txBox="1"/>
          <p:nvPr/>
        </p:nvSpPr>
        <p:spPr>
          <a:xfrm>
            <a:off x="643462" y="2016668"/>
            <a:ext cx="6096000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push</a:t>
            </a:r>
            <a:endParaRPr lang="en-NO" sz="22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NO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endParaRPr lang="en-NO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8F10D00-D27E-F1B1-4DBB-A421ABDEC461}"/>
              </a:ext>
            </a:extLst>
          </p:cNvPr>
          <p:cNvSpPr/>
          <p:nvPr/>
        </p:nvSpPr>
        <p:spPr>
          <a:xfrm>
            <a:off x="11005279" y="1061812"/>
            <a:ext cx="134385" cy="10493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4956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829"/>
    </mc:Choice>
    <mc:Fallback xmlns="">
      <p:transition spd="slow" advTm="9682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4D2CF-D65B-2043-E142-255DC1C37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234799"/>
            <a:ext cx="3384017" cy="51245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b-NO" sz="2000" dirty="0">
                <a:solidFill>
                  <a:schemeClr val="tx1"/>
                </a:solidFill>
              </a:rPr>
              <a:t>Offline (NorESM1,NorESM2) </a:t>
            </a:r>
            <a:br>
              <a:rPr lang="nb-NO" sz="2000" dirty="0">
                <a:solidFill>
                  <a:schemeClr val="tx1"/>
                </a:solidFill>
              </a:rPr>
            </a:br>
            <a:endParaRPr lang="nb-NO" sz="10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nb-NO" sz="1800" i="1" dirty="0">
                <a:solidFill>
                  <a:schemeClr val="tx1"/>
                </a:solidFill>
              </a:rPr>
              <a:t>Stop &amp; </a:t>
            </a:r>
            <a:r>
              <a:rPr lang="nb-NO" sz="1800" i="1" dirty="0" err="1">
                <a:solidFill>
                  <a:schemeClr val="tx1"/>
                </a:solidFill>
              </a:rPr>
              <a:t>restart</a:t>
            </a:r>
            <a:r>
              <a:rPr lang="nb-NO" sz="1800" i="1" dirty="0">
                <a:solidFill>
                  <a:schemeClr val="tx1"/>
                </a:solidFill>
              </a:rPr>
              <a:t>               </a:t>
            </a:r>
            <a:r>
              <a:rPr lang="nb-NO" sz="1800" dirty="0" err="1">
                <a:solidFill>
                  <a:schemeClr val="tx1"/>
                </a:solidFill>
              </a:rPr>
              <a:t>NorESM</a:t>
            </a:r>
            <a:r>
              <a:rPr lang="nb-NO" sz="1800" dirty="0">
                <a:solidFill>
                  <a:schemeClr val="tx1"/>
                </a:solidFill>
              </a:rPr>
              <a:t> and DA </a:t>
            </a:r>
            <a:r>
              <a:rPr lang="nb-NO" sz="1800" dirty="0" err="1">
                <a:solidFill>
                  <a:schemeClr val="tx1"/>
                </a:solidFill>
              </a:rPr>
              <a:t>seperate</a:t>
            </a:r>
            <a:r>
              <a:rPr lang="nb-NO" sz="1800" dirty="0">
                <a:solidFill>
                  <a:schemeClr val="tx1"/>
                </a:solidFill>
              </a:rPr>
              <a:t> </a:t>
            </a:r>
            <a:r>
              <a:rPr lang="nb-NO" sz="1800" dirty="0" err="1">
                <a:solidFill>
                  <a:schemeClr val="tx1"/>
                </a:solidFill>
              </a:rPr>
              <a:t>executables</a:t>
            </a:r>
            <a:r>
              <a:rPr lang="nb-NO" sz="1800" dirty="0">
                <a:solidFill>
                  <a:schemeClr val="tx1"/>
                </a:solidFill>
              </a:rPr>
              <a:t> </a:t>
            </a:r>
            <a:r>
              <a:rPr lang="nb-NO" sz="1800" dirty="0" err="1">
                <a:solidFill>
                  <a:schemeClr val="tx1"/>
                </a:solidFill>
              </a:rPr>
              <a:t>running</a:t>
            </a:r>
            <a:r>
              <a:rPr lang="nb-NO" sz="1800" dirty="0">
                <a:solidFill>
                  <a:schemeClr val="tx1"/>
                </a:solidFill>
              </a:rPr>
              <a:t> </a:t>
            </a:r>
            <a:r>
              <a:rPr lang="nb-NO" sz="1800" dirty="0" err="1">
                <a:solidFill>
                  <a:schemeClr val="tx1"/>
                </a:solidFill>
              </a:rPr>
              <a:t>sequent</a:t>
            </a:r>
            <a:r>
              <a:rPr lang="nb-NO" sz="1800" dirty="0">
                <a:solidFill>
                  <a:schemeClr val="tx1"/>
                </a:solidFill>
              </a:rPr>
              <a:t>. </a:t>
            </a:r>
          </a:p>
          <a:p>
            <a:pPr>
              <a:buFont typeface="Arial" panose="020B0604020202020204" pitchFamily="34" charset="0"/>
              <a:buChar char="•"/>
            </a:pPr>
            <a:endParaRPr lang="nb-NO" sz="5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nb-NO" sz="1800" i="1" dirty="0">
                <a:solidFill>
                  <a:schemeClr val="tx1"/>
                </a:solidFill>
              </a:rPr>
              <a:t>Disk-</a:t>
            </a:r>
            <a:r>
              <a:rPr lang="nb-NO" sz="1800" i="1" dirty="0" err="1">
                <a:solidFill>
                  <a:schemeClr val="tx1"/>
                </a:solidFill>
              </a:rPr>
              <a:t>based</a:t>
            </a:r>
            <a:r>
              <a:rPr lang="nb-NO" sz="1800" i="1" dirty="0">
                <a:solidFill>
                  <a:schemeClr val="tx1"/>
                </a:solidFill>
              </a:rPr>
              <a:t> </a:t>
            </a:r>
            <a:r>
              <a:rPr lang="nb-NO" sz="1800" i="1" dirty="0" err="1">
                <a:solidFill>
                  <a:schemeClr val="tx1"/>
                </a:solidFill>
              </a:rPr>
              <a:t>communication</a:t>
            </a:r>
            <a:r>
              <a:rPr lang="nb-NO" sz="1800" i="1" dirty="0">
                <a:solidFill>
                  <a:schemeClr val="tx1"/>
                </a:solidFill>
              </a:rPr>
              <a:t> </a:t>
            </a:r>
            <a:r>
              <a:rPr lang="nb-NO" sz="1800" dirty="0" err="1">
                <a:solidFill>
                  <a:schemeClr val="tx1"/>
                </a:solidFill>
              </a:rPr>
              <a:t>between</a:t>
            </a:r>
            <a:r>
              <a:rPr lang="nb-NO" sz="1800" dirty="0">
                <a:solidFill>
                  <a:schemeClr val="tx1"/>
                </a:solidFill>
              </a:rPr>
              <a:t> </a:t>
            </a:r>
            <a:r>
              <a:rPr lang="nb-NO" sz="1800" dirty="0" err="1">
                <a:solidFill>
                  <a:schemeClr val="tx1"/>
                </a:solidFill>
              </a:rPr>
              <a:t>model</a:t>
            </a:r>
            <a:r>
              <a:rPr lang="nb-NO" sz="1800" dirty="0">
                <a:solidFill>
                  <a:schemeClr val="tx1"/>
                </a:solidFill>
              </a:rPr>
              <a:t> and DA via </a:t>
            </a:r>
            <a:r>
              <a:rPr lang="nb-NO" sz="1800" dirty="0" err="1">
                <a:solidFill>
                  <a:schemeClr val="tx1"/>
                </a:solidFill>
              </a:rPr>
              <a:t>modifying</a:t>
            </a:r>
            <a:r>
              <a:rPr lang="nb-NO" sz="1800" dirty="0">
                <a:solidFill>
                  <a:schemeClr val="tx1"/>
                </a:solidFill>
              </a:rPr>
              <a:t> full </a:t>
            </a:r>
            <a:r>
              <a:rPr lang="nb-NO" sz="1800" dirty="0" err="1">
                <a:solidFill>
                  <a:schemeClr val="tx1"/>
                </a:solidFill>
              </a:rPr>
              <a:t>restart</a:t>
            </a:r>
            <a:r>
              <a:rPr lang="nb-NO" sz="1800" dirty="0">
                <a:solidFill>
                  <a:schemeClr val="tx1"/>
                </a:solidFill>
              </a:rPr>
              <a:t> files</a:t>
            </a:r>
          </a:p>
          <a:p>
            <a:pPr marL="0" indent="0">
              <a:buNone/>
            </a:pPr>
            <a:endParaRPr lang="nb-NO" sz="5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nb-NO" sz="1800" i="1" dirty="0">
                <a:solidFill>
                  <a:schemeClr val="tx1"/>
                </a:solidFill>
              </a:rPr>
              <a:t>Components: ocn</a:t>
            </a:r>
            <a:r>
              <a:rPr lang="nb-NO" sz="1800" i="1" baseline="30000" dirty="0">
                <a:solidFill>
                  <a:schemeClr val="tx1"/>
                </a:solidFill>
              </a:rPr>
              <a:t>12</a:t>
            </a:r>
            <a:r>
              <a:rPr lang="nb-NO" sz="1800" i="1" dirty="0">
                <a:solidFill>
                  <a:schemeClr val="tx1"/>
                </a:solidFill>
              </a:rPr>
              <a:t>, ice</a:t>
            </a:r>
            <a:r>
              <a:rPr lang="nb-NO" sz="1800" i="1" baseline="30000" dirty="0">
                <a:solidFill>
                  <a:schemeClr val="tx1"/>
                </a:solidFill>
              </a:rPr>
              <a:t>1 </a:t>
            </a:r>
            <a:r>
              <a:rPr lang="nb-NO" sz="1800" i="1" dirty="0">
                <a:solidFill>
                  <a:schemeClr val="tx1"/>
                </a:solidFill>
              </a:rPr>
              <a:t>,lnd</a:t>
            </a:r>
            <a:r>
              <a:rPr lang="nb-NO" sz="1800" i="1" baseline="30000" dirty="0">
                <a:solidFill>
                  <a:schemeClr val="tx1"/>
                </a:solidFill>
              </a:rPr>
              <a:t>1</a:t>
            </a:r>
            <a:r>
              <a:rPr lang="nb-NO" sz="1800" i="1" dirty="0">
                <a:solidFill>
                  <a:schemeClr val="tx1"/>
                </a:solidFill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nb-NO" sz="500" i="1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nb-NO" sz="1800" i="1" dirty="0">
                <a:solidFill>
                  <a:schemeClr val="tx1"/>
                </a:solidFill>
              </a:rPr>
              <a:t>DA </a:t>
            </a:r>
            <a:r>
              <a:rPr lang="nb-NO" sz="1800" i="1" dirty="0" err="1">
                <a:solidFill>
                  <a:schemeClr val="tx1"/>
                </a:solidFill>
              </a:rPr>
              <a:t>freq</a:t>
            </a:r>
            <a:r>
              <a:rPr lang="nb-NO" sz="1800" i="1" dirty="0">
                <a:solidFill>
                  <a:schemeClr val="tx1"/>
                </a:solidFill>
              </a:rPr>
              <a:t>.: </a:t>
            </a:r>
            <a:r>
              <a:rPr lang="nb-NO" sz="1800" dirty="0" err="1">
                <a:solidFill>
                  <a:schemeClr val="tx1"/>
                </a:solidFill>
              </a:rPr>
              <a:t>monthly</a:t>
            </a:r>
            <a:r>
              <a:rPr lang="nb-NO" sz="1800" dirty="0">
                <a:solidFill>
                  <a:schemeClr val="tx1"/>
                </a:solidFill>
              </a:rPr>
              <a:t> (</a:t>
            </a:r>
            <a:r>
              <a:rPr lang="nb-NO" sz="1800" dirty="0" err="1">
                <a:solidFill>
                  <a:schemeClr val="tx1"/>
                </a:solidFill>
              </a:rPr>
              <a:t>slow</a:t>
            </a:r>
            <a:r>
              <a:rPr lang="nb-NO" sz="1800" dirty="0">
                <a:solidFill>
                  <a:schemeClr val="tx1"/>
                </a:solidFill>
              </a:rPr>
              <a:t> </a:t>
            </a:r>
            <a:r>
              <a:rPr lang="nb-NO" sz="1800" dirty="0" err="1">
                <a:solidFill>
                  <a:schemeClr val="tx1"/>
                </a:solidFill>
              </a:rPr>
              <a:t>model</a:t>
            </a:r>
            <a:r>
              <a:rPr lang="nb-NO" sz="1800" dirty="0">
                <a:solidFill>
                  <a:schemeClr val="tx1"/>
                </a:solidFill>
              </a:rPr>
              <a:t> </a:t>
            </a:r>
            <a:r>
              <a:rPr lang="nb-NO" sz="1800" dirty="0" err="1">
                <a:solidFill>
                  <a:schemeClr val="tx1"/>
                </a:solidFill>
              </a:rPr>
              <a:t>init</a:t>
            </a:r>
            <a:r>
              <a:rPr lang="nb-NO" sz="1800" dirty="0">
                <a:solidFill>
                  <a:schemeClr val="tx1"/>
                </a:solidFill>
              </a:rPr>
              <a:t>. &amp; </a:t>
            </a:r>
            <a:r>
              <a:rPr lang="nb-NO" sz="1800" dirty="0" err="1">
                <a:solidFill>
                  <a:schemeClr val="tx1"/>
                </a:solidFill>
              </a:rPr>
              <a:t>read</a:t>
            </a:r>
            <a:r>
              <a:rPr lang="nb-NO" sz="1800" dirty="0">
                <a:solidFill>
                  <a:schemeClr val="tx1"/>
                </a:solidFill>
              </a:rPr>
              <a:t>/</a:t>
            </a:r>
            <a:r>
              <a:rPr lang="nb-NO" sz="1800" dirty="0" err="1">
                <a:solidFill>
                  <a:schemeClr val="tx1"/>
                </a:solidFill>
              </a:rPr>
              <a:t>write</a:t>
            </a:r>
            <a:r>
              <a:rPr lang="nb-NO" sz="1800" dirty="0">
                <a:solidFill>
                  <a:schemeClr val="tx1"/>
                </a:solidFill>
              </a:rPr>
              <a:t> </a:t>
            </a:r>
            <a:r>
              <a:rPr lang="nb-NO" sz="1800" dirty="0" err="1">
                <a:solidFill>
                  <a:schemeClr val="tx1"/>
                </a:solidFill>
              </a:rPr>
              <a:t>of</a:t>
            </a:r>
            <a:r>
              <a:rPr lang="nb-NO" sz="1800" dirty="0">
                <a:solidFill>
                  <a:schemeClr val="tx1"/>
                </a:solidFill>
              </a:rPr>
              <a:t> full </a:t>
            </a:r>
            <a:r>
              <a:rPr lang="nb-NO" sz="1800" dirty="0" err="1">
                <a:solidFill>
                  <a:schemeClr val="tx1"/>
                </a:solidFill>
              </a:rPr>
              <a:t>restarts</a:t>
            </a:r>
            <a:r>
              <a:rPr lang="nb-NO" sz="1800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endParaRPr lang="nb-NO" sz="18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20939-91E1-E573-F0BD-AD2B47A0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1781312" cy="338554"/>
          </a:xfrm>
        </p:spPr>
        <p:txBody>
          <a:bodyPr/>
          <a:lstStyle/>
          <a:p>
            <a:r>
              <a:rPr lang="en-NO" sz="2200" dirty="0"/>
              <a:t>DA implementations for NorCPM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6990E-F9BC-87DA-F948-9DD3F0158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3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65A12A4-43BC-42B1-1A0E-56D7609F4C92}"/>
              </a:ext>
            </a:extLst>
          </p:cNvPr>
          <p:cNvSpPr txBox="1">
            <a:spLocks/>
          </p:cNvSpPr>
          <p:nvPr/>
        </p:nvSpPr>
        <p:spPr>
          <a:xfrm>
            <a:off x="8268034" y="1234799"/>
            <a:ext cx="3471095" cy="47088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975" indent="-180975" algn="l" defTabSz="914400" rtl="0" eaLnBrk="1" latinLnBrk="0" hangingPunct="1">
              <a:spcBef>
                <a:spcPct val="20000"/>
              </a:spcBef>
              <a:buClr>
                <a:srgbClr val="828990"/>
              </a:buClr>
              <a:buFont typeface="Arial" pitchFamily="34" charset="0"/>
              <a:buChar char="›"/>
              <a:defRPr sz="1600" kern="1200">
                <a:solidFill>
                  <a:srgbClr val="4E5761"/>
                </a:solidFill>
                <a:latin typeface="+mn-lt"/>
                <a:ea typeface="+mn-ea"/>
                <a:cs typeface="+mn-cs"/>
              </a:defRPr>
            </a:lvl1pPr>
            <a:lvl2pPr marL="355600" indent="-174625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4E5761"/>
                </a:solidFill>
                <a:latin typeface="+mn-lt"/>
                <a:ea typeface="+mn-ea"/>
                <a:cs typeface="+mn-cs"/>
              </a:defRPr>
            </a:lvl2pPr>
            <a:lvl3pPr marL="356400" indent="-176400" algn="l" defTabSz="914400" rtl="0" eaLnBrk="1" latinLnBrk="0" hangingPunct="1">
              <a:spcBef>
                <a:spcPct val="20000"/>
              </a:spcBef>
              <a:buFont typeface="Arial" pitchFamily="34" charset="0"/>
              <a:buChar char="›"/>
              <a:defRPr sz="1200" kern="1200">
                <a:solidFill>
                  <a:srgbClr val="697078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000" kern="1200">
                <a:solidFill>
                  <a:srgbClr val="697078"/>
                </a:solidFill>
                <a:latin typeface="+mn-lt"/>
                <a:ea typeface="+mn-ea"/>
                <a:cs typeface="+mn-cs"/>
              </a:defRPr>
            </a:lvl4pPr>
            <a:lvl5pPr marL="356400" indent="-176400" algn="l" defTabSz="914400" rtl="0" eaLnBrk="1" latinLnBrk="0" hangingPunct="1">
              <a:spcBef>
                <a:spcPct val="20000"/>
              </a:spcBef>
              <a:buFont typeface="Arial" pitchFamily="34" charset="0"/>
              <a:buChar char="›"/>
              <a:defRPr sz="800" kern="1200">
                <a:solidFill>
                  <a:srgbClr val="69707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nb-NO" sz="2000" dirty="0">
                <a:solidFill>
                  <a:schemeClr val="tx1"/>
                </a:solidFill>
              </a:rPr>
              <a:t>Online (NorESM2/2.5/3) </a:t>
            </a:r>
            <a:br>
              <a:rPr lang="nb-NO" sz="2000" dirty="0">
                <a:solidFill>
                  <a:schemeClr val="tx1"/>
                </a:solidFill>
              </a:rPr>
            </a:br>
            <a:endParaRPr lang="nb-NO" sz="1000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nb-NO" sz="1800" i="1" dirty="0">
                <a:solidFill>
                  <a:schemeClr val="tx1"/>
                </a:solidFill>
              </a:rPr>
              <a:t>Pause &amp; </a:t>
            </a:r>
            <a:r>
              <a:rPr lang="nb-NO" sz="1800" i="1" dirty="0" err="1">
                <a:solidFill>
                  <a:schemeClr val="tx1"/>
                </a:solidFill>
              </a:rPr>
              <a:t>resume</a:t>
            </a:r>
            <a:r>
              <a:rPr lang="nb-NO" sz="1800" i="1" dirty="0">
                <a:solidFill>
                  <a:schemeClr val="tx1"/>
                </a:solidFill>
              </a:rPr>
              <a:t> (NCAR)           </a:t>
            </a:r>
            <a:r>
              <a:rPr lang="nb-NO" sz="1800" dirty="0">
                <a:solidFill>
                  <a:schemeClr val="tx1"/>
                </a:solidFill>
              </a:rPr>
              <a:t>DA </a:t>
            </a:r>
            <a:r>
              <a:rPr lang="nb-NO" sz="1800" dirty="0" err="1">
                <a:solidFill>
                  <a:schemeClr val="tx1"/>
                </a:solidFill>
              </a:rPr>
              <a:t>fully</a:t>
            </a:r>
            <a:r>
              <a:rPr lang="nb-NO" sz="1800" dirty="0">
                <a:solidFill>
                  <a:schemeClr val="tx1"/>
                </a:solidFill>
              </a:rPr>
              <a:t> </a:t>
            </a:r>
            <a:r>
              <a:rPr lang="nb-NO" sz="1800" dirty="0" err="1">
                <a:solidFill>
                  <a:schemeClr val="tx1"/>
                </a:solidFill>
              </a:rPr>
              <a:t>integrated</a:t>
            </a:r>
            <a:r>
              <a:rPr lang="nb-NO" sz="1800" dirty="0">
                <a:solidFill>
                  <a:schemeClr val="tx1"/>
                </a:solidFill>
              </a:rPr>
              <a:t> part </a:t>
            </a:r>
            <a:r>
              <a:rPr lang="nb-NO" sz="1800" dirty="0" err="1">
                <a:solidFill>
                  <a:schemeClr val="tx1"/>
                </a:solidFill>
              </a:rPr>
              <a:t>of</a:t>
            </a:r>
            <a:r>
              <a:rPr lang="nb-NO" sz="1800" dirty="0">
                <a:solidFill>
                  <a:schemeClr val="tx1"/>
                </a:solidFill>
              </a:rPr>
              <a:t> </a:t>
            </a:r>
            <a:r>
              <a:rPr lang="nb-NO" sz="1800" dirty="0" err="1">
                <a:solidFill>
                  <a:schemeClr val="tx1"/>
                </a:solidFill>
              </a:rPr>
              <a:t>NorESM</a:t>
            </a:r>
            <a:r>
              <a:rPr lang="nb-NO" sz="1800" dirty="0">
                <a:solidFill>
                  <a:schemeClr val="tx1"/>
                </a:solidFill>
              </a:rPr>
              <a:t> and runs in same </a:t>
            </a:r>
            <a:r>
              <a:rPr lang="nb-NO" sz="1800" dirty="0" err="1">
                <a:solidFill>
                  <a:schemeClr val="tx1"/>
                </a:solidFill>
              </a:rPr>
              <a:t>job</a:t>
            </a:r>
            <a:endParaRPr lang="nb-NO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500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nb-NO" sz="1800" i="1" dirty="0">
                <a:solidFill>
                  <a:schemeClr val="tx1"/>
                </a:solidFill>
              </a:rPr>
              <a:t>MPI-</a:t>
            </a:r>
            <a:r>
              <a:rPr lang="nb-NO" sz="1800" i="1" dirty="0" err="1">
                <a:solidFill>
                  <a:schemeClr val="tx1"/>
                </a:solidFill>
              </a:rPr>
              <a:t>based</a:t>
            </a:r>
            <a:r>
              <a:rPr lang="nb-NO" sz="1800" i="1" dirty="0">
                <a:solidFill>
                  <a:schemeClr val="tx1"/>
                </a:solidFill>
              </a:rPr>
              <a:t> </a:t>
            </a:r>
            <a:r>
              <a:rPr lang="nb-NO" sz="1800" i="1" dirty="0" err="1">
                <a:solidFill>
                  <a:schemeClr val="tx1"/>
                </a:solidFill>
              </a:rPr>
              <a:t>communication</a:t>
            </a:r>
            <a:r>
              <a:rPr lang="nb-NO" sz="1800" i="1" dirty="0">
                <a:solidFill>
                  <a:schemeClr val="tx1"/>
                </a:solidFill>
              </a:rPr>
              <a:t> </a:t>
            </a:r>
            <a:r>
              <a:rPr lang="nb-NO" sz="1800" dirty="0" err="1">
                <a:solidFill>
                  <a:schemeClr val="tx1"/>
                </a:solidFill>
              </a:rPr>
              <a:t>between</a:t>
            </a:r>
            <a:r>
              <a:rPr lang="nb-NO" sz="1800" dirty="0">
                <a:solidFill>
                  <a:schemeClr val="tx1"/>
                </a:solidFill>
              </a:rPr>
              <a:t> </a:t>
            </a:r>
            <a:r>
              <a:rPr lang="nb-NO" sz="1800" dirty="0" err="1">
                <a:solidFill>
                  <a:schemeClr val="tx1"/>
                </a:solidFill>
              </a:rPr>
              <a:t>model</a:t>
            </a:r>
            <a:r>
              <a:rPr lang="nb-NO" sz="1800" dirty="0">
                <a:solidFill>
                  <a:schemeClr val="tx1"/>
                </a:solidFill>
              </a:rPr>
              <a:t> and DA</a:t>
            </a:r>
          </a:p>
          <a:p>
            <a:pPr marL="0" indent="0">
              <a:buNone/>
            </a:pPr>
            <a:endParaRPr lang="nb-NO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300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nb-NO" sz="1800" i="1" dirty="0">
                <a:solidFill>
                  <a:schemeClr val="tx1"/>
                </a:solidFill>
              </a:rPr>
              <a:t>Components: </a:t>
            </a:r>
            <a:r>
              <a:rPr lang="nb-NO" sz="1800" i="1" dirty="0" err="1">
                <a:solidFill>
                  <a:schemeClr val="tx1"/>
                </a:solidFill>
              </a:rPr>
              <a:t>ocn</a:t>
            </a:r>
            <a:r>
              <a:rPr lang="nb-NO" sz="1800" i="1" dirty="0">
                <a:solidFill>
                  <a:schemeClr val="tx1"/>
                </a:solidFill>
              </a:rPr>
              <a:t>, </a:t>
            </a:r>
            <a:r>
              <a:rPr lang="nb-NO" sz="1800" i="1" dirty="0" err="1">
                <a:solidFill>
                  <a:schemeClr val="tx1"/>
                </a:solidFill>
              </a:rPr>
              <a:t>lnd</a:t>
            </a:r>
            <a:r>
              <a:rPr lang="nb-NO" sz="1800" i="1" dirty="0">
                <a:solidFill>
                  <a:schemeClr val="tx1"/>
                </a:solidFill>
              </a:rPr>
              <a:t>, </a:t>
            </a:r>
            <a:r>
              <a:rPr lang="nb-NO" sz="1800" i="1" dirty="0" err="1">
                <a:solidFill>
                  <a:schemeClr val="tx1"/>
                </a:solidFill>
              </a:rPr>
              <a:t>ice</a:t>
            </a:r>
            <a:r>
              <a:rPr lang="nb-NO" sz="1800" i="1" dirty="0">
                <a:solidFill>
                  <a:schemeClr val="tx1"/>
                </a:solidFill>
              </a:rPr>
              <a:t>, </a:t>
            </a:r>
            <a:r>
              <a:rPr lang="nb-NO" sz="1800" i="1" dirty="0" err="1">
                <a:solidFill>
                  <a:schemeClr val="tx1"/>
                </a:solidFill>
              </a:rPr>
              <a:t>atm</a:t>
            </a:r>
            <a:endParaRPr lang="nb-NO" sz="1800" i="1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endParaRPr lang="nb-NO" sz="500" i="1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nb-NO" sz="1800" i="1" dirty="0">
                <a:solidFill>
                  <a:schemeClr val="tx1"/>
                </a:solidFill>
              </a:rPr>
              <a:t>DA </a:t>
            </a:r>
            <a:r>
              <a:rPr lang="nb-NO" sz="1800" i="1" dirty="0" err="1">
                <a:solidFill>
                  <a:schemeClr val="tx1"/>
                </a:solidFill>
              </a:rPr>
              <a:t>freq</a:t>
            </a:r>
            <a:r>
              <a:rPr lang="nb-NO" sz="1800" i="1" dirty="0">
                <a:solidFill>
                  <a:schemeClr val="tx1"/>
                </a:solidFill>
              </a:rPr>
              <a:t>.: </a:t>
            </a:r>
            <a:r>
              <a:rPr lang="nb-NO" sz="1800" dirty="0">
                <a:solidFill>
                  <a:schemeClr val="tx1"/>
                </a:solidFill>
              </a:rPr>
              <a:t>(sub-)</a:t>
            </a:r>
            <a:r>
              <a:rPr lang="nb-NO" sz="1800" dirty="0" err="1">
                <a:solidFill>
                  <a:schemeClr val="tx1"/>
                </a:solidFill>
              </a:rPr>
              <a:t>daily</a:t>
            </a:r>
            <a:r>
              <a:rPr lang="nb-NO" sz="1800" dirty="0">
                <a:solidFill>
                  <a:schemeClr val="tx1"/>
                </a:solidFill>
              </a:rPr>
              <a:t>, </a:t>
            </a:r>
            <a:r>
              <a:rPr lang="nb-NO" sz="1800" dirty="0" err="1">
                <a:solidFill>
                  <a:schemeClr val="tx1"/>
                </a:solidFill>
              </a:rPr>
              <a:t>monthly</a:t>
            </a:r>
            <a:endParaRPr lang="nb-NO" sz="1800" dirty="0">
              <a:solidFill>
                <a:schemeClr val="tx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EABDAE6-55C0-F543-C46A-3FA44E17D8E2}"/>
              </a:ext>
            </a:extLst>
          </p:cNvPr>
          <p:cNvSpPr txBox="1">
            <a:spLocks/>
          </p:cNvSpPr>
          <p:nvPr/>
        </p:nvSpPr>
        <p:spPr>
          <a:xfrm>
            <a:off x="4416957" y="1234799"/>
            <a:ext cx="3384017" cy="4708801"/>
          </a:xfrm>
          <a:prstGeom prst="rect">
            <a:avLst/>
          </a:prstGeom>
          <a:effectLst>
            <a:glow rad="148600">
              <a:srgbClr val="FFC000">
                <a:alpha val="40000"/>
              </a:srgbClr>
            </a:glow>
          </a:effectLst>
        </p:spPr>
        <p:txBody>
          <a:bodyPr vert="horz" lIns="0" tIns="0" rIns="0" bIns="0" rtlCol="0">
            <a:normAutofit/>
          </a:bodyPr>
          <a:lstStyle>
            <a:lvl1pPr marL="180975" indent="-180975" algn="l" defTabSz="914400" rtl="0" eaLnBrk="1" latinLnBrk="0" hangingPunct="1">
              <a:spcBef>
                <a:spcPct val="20000"/>
              </a:spcBef>
              <a:buClr>
                <a:srgbClr val="828990"/>
              </a:buClr>
              <a:buFont typeface="Arial" pitchFamily="34" charset="0"/>
              <a:buChar char="›"/>
              <a:defRPr sz="1600" kern="1200">
                <a:solidFill>
                  <a:srgbClr val="4E5761"/>
                </a:solidFill>
                <a:latin typeface="+mn-lt"/>
                <a:ea typeface="+mn-ea"/>
                <a:cs typeface="+mn-cs"/>
              </a:defRPr>
            </a:lvl1pPr>
            <a:lvl2pPr marL="355600" indent="-174625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4E5761"/>
                </a:solidFill>
                <a:latin typeface="+mn-lt"/>
                <a:ea typeface="+mn-ea"/>
                <a:cs typeface="+mn-cs"/>
              </a:defRPr>
            </a:lvl2pPr>
            <a:lvl3pPr marL="356400" indent="-176400" algn="l" defTabSz="914400" rtl="0" eaLnBrk="1" latinLnBrk="0" hangingPunct="1">
              <a:spcBef>
                <a:spcPct val="20000"/>
              </a:spcBef>
              <a:buFont typeface="Arial" pitchFamily="34" charset="0"/>
              <a:buChar char="›"/>
              <a:defRPr sz="1200" kern="1200">
                <a:solidFill>
                  <a:srgbClr val="697078"/>
                </a:solidFill>
                <a:latin typeface="+mn-lt"/>
                <a:ea typeface="+mn-ea"/>
                <a:cs typeface="+mn-cs"/>
              </a:defRPr>
            </a:lvl3pPr>
            <a:lvl4pPr marL="356400" indent="-1764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000" kern="1200">
                <a:solidFill>
                  <a:srgbClr val="697078"/>
                </a:solidFill>
                <a:latin typeface="+mn-lt"/>
                <a:ea typeface="+mn-ea"/>
                <a:cs typeface="+mn-cs"/>
              </a:defRPr>
            </a:lvl4pPr>
            <a:lvl5pPr marL="356400" indent="-176400" algn="l" defTabSz="914400" rtl="0" eaLnBrk="1" latinLnBrk="0" hangingPunct="1">
              <a:spcBef>
                <a:spcPct val="20000"/>
              </a:spcBef>
              <a:buFont typeface="Arial" pitchFamily="34" charset="0"/>
              <a:buChar char="›"/>
              <a:defRPr sz="800" kern="1200">
                <a:solidFill>
                  <a:srgbClr val="69707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nb-NO" sz="2000" dirty="0" err="1">
                <a:solidFill>
                  <a:schemeClr val="tx1"/>
                </a:solidFill>
              </a:rPr>
              <a:t>Semi</a:t>
            </a:r>
            <a:r>
              <a:rPr lang="nb-NO" sz="2000" dirty="0">
                <a:solidFill>
                  <a:schemeClr val="tx1"/>
                </a:solidFill>
              </a:rPr>
              <a:t>-online (NorESM2) </a:t>
            </a:r>
            <a:br>
              <a:rPr lang="nb-NO" sz="2000" dirty="0">
                <a:solidFill>
                  <a:schemeClr val="tx1"/>
                </a:solidFill>
              </a:rPr>
            </a:br>
            <a:endParaRPr lang="nb-NO" sz="1000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nb-NO" sz="1800" i="1" dirty="0">
                <a:solidFill>
                  <a:schemeClr val="tx1"/>
                </a:solidFill>
              </a:rPr>
              <a:t>Pause &amp; </a:t>
            </a:r>
            <a:r>
              <a:rPr lang="nb-NO" sz="1800" i="1" dirty="0" err="1">
                <a:solidFill>
                  <a:schemeClr val="tx1"/>
                </a:solidFill>
              </a:rPr>
              <a:t>resume</a:t>
            </a:r>
            <a:r>
              <a:rPr lang="nb-NO" sz="1800" i="1" dirty="0">
                <a:solidFill>
                  <a:schemeClr val="tx1"/>
                </a:solidFill>
              </a:rPr>
              <a:t> (hack)               </a:t>
            </a:r>
            <a:r>
              <a:rPr lang="nb-NO" sz="1800" dirty="0" err="1">
                <a:solidFill>
                  <a:schemeClr val="tx1"/>
                </a:solidFill>
              </a:rPr>
              <a:t>NorESM</a:t>
            </a:r>
            <a:r>
              <a:rPr lang="nb-NO" sz="1800" dirty="0">
                <a:solidFill>
                  <a:schemeClr val="tx1"/>
                </a:solidFill>
              </a:rPr>
              <a:t> and DA separate </a:t>
            </a:r>
            <a:r>
              <a:rPr lang="nb-NO" sz="1800" dirty="0" err="1">
                <a:solidFill>
                  <a:schemeClr val="tx1"/>
                </a:solidFill>
              </a:rPr>
              <a:t>executables</a:t>
            </a:r>
            <a:r>
              <a:rPr lang="nb-NO" sz="1800" dirty="0">
                <a:solidFill>
                  <a:schemeClr val="tx1"/>
                </a:solidFill>
              </a:rPr>
              <a:t> </a:t>
            </a:r>
            <a:r>
              <a:rPr lang="nb-NO" sz="1800" dirty="0" err="1">
                <a:solidFill>
                  <a:schemeClr val="tx1"/>
                </a:solidFill>
              </a:rPr>
              <a:t>running</a:t>
            </a:r>
            <a:r>
              <a:rPr lang="nb-NO" sz="1800" dirty="0">
                <a:solidFill>
                  <a:schemeClr val="tx1"/>
                </a:solidFill>
              </a:rPr>
              <a:t> in </a:t>
            </a:r>
            <a:r>
              <a:rPr lang="nb-NO" sz="1800" dirty="0" err="1">
                <a:solidFill>
                  <a:schemeClr val="tx1"/>
                </a:solidFill>
              </a:rPr>
              <a:t>parallel</a:t>
            </a:r>
            <a:endParaRPr lang="nb-NO" sz="1800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endParaRPr lang="nb-NO" sz="500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nb-NO" sz="1800" i="1" dirty="0">
                <a:solidFill>
                  <a:schemeClr val="tx1"/>
                </a:solidFill>
              </a:rPr>
              <a:t>Disk-</a:t>
            </a:r>
            <a:r>
              <a:rPr lang="nb-NO" sz="1800" i="1" dirty="0" err="1">
                <a:solidFill>
                  <a:schemeClr val="tx1"/>
                </a:solidFill>
              </a:rPr>
              <a:t>based</a:t>
            </a:r>
            <a:r>
              <a:rPr lang="nb-NO" sz="1800" i="1" dirty="0">
                <a:solidFill>
                  <a:schemeClr val="tx1"/>
                </a:solidFill>
              </a:rPr>
              <a:t> </a:t>
            </a:r>
            <a:r>
              <a:rPr lang="nb-NO" sz="1800" i="1" dirty="0" err="1">
                <a:solidFill>
                  <a:schemeClr val="tx1"/>
                </a:solidFill>
              </a:rPr>
              <a:t>communication</a:t>
            </a:r>
            <a:r>
              <a:rPr lang="nb-NO" sz="1800" i="1" dirty="0">
                <a:solidFill>
                  <a:schemeClr val="tx1"/>
                </a:solidFill>
              </a:rPr>
              <a:t> </a:t>
            </a:r>
            <a:r>
              <a:rPr lang="nb-NO" sz="1800" dirty="0">
                <a:solidFill>
                  <a:schemeClr val="tx1"/>
                </a:solidFill>
              </a:rPr>
              <a:t>via </a:t>
            </a:r>
            <a:r>
              <a:rPr lang="nb-NO" sz="1800" dirty="0" err="1">
                <a:solidFill>
                  <a:schemeClr val="tx1"/>
                </a:solidFill>
              </a:rPr>
              <a:t>reading</a:t>
            </a:r>
            <a:r>
              <a:rPr lang="nb-NO" sz="1800" dirty="0">
                <a:solidFill>
                  <a:schemeClr val="tx1"/>
                </a:solidFill>
              </a:rPr>
              <a:t>/</a:t>
            </a:r>
            <a:r>
              <a:rPr lang="nb-NO" sz="1800" dirty="0" err="1">
                <a:solidFill>
                  <a:schemeClr val="tx1"/>
                </a:solidFill>
              </a:rPr>
              <a:t>writing</a:t>
            </a:r>
            <a:r>
              <a:rPr lang="nb-NO" sz="1800" dirty="0">
                <a:solidFill>
                  <a:schemeClr val="tx1"/>
                </a:solidFill>
              </a:rPr>
              <a:t> «</a:t>
            </a:r>
            <a:r>
              <a:rPr lang="nb-NO" sz="1800" dirty="0" err="1">
                <a:solidFill>
                  <a:schemeClr val="tx1"/>
                </a:solidFill>
              </a:rPr>
              <a:t>reduced</a:t>
            </a:r>
            <a:r>
              <a:rPr lang="nb-NO" sz="1800" dirty="0">
                <a:solidFill>
                  <a:schemeClr val="tx1"/>
                </a:solidFill>
              </a:rPr>
              <a:t>» </a:t>
            </a:r>
            <a:r>
              <a:rPr lang="nb-NO" sz="1800" dirty="0" err="1">
                <a:solidFill>
                  <a:schemeClr val="tx1"/>
                </a:solidFill>
              </a:rPr>
              <a:t>restart</a:t>
            </a:r>
            <a:r>
              <a:rPr lang="nb-NO" sz="1800" dirty="0">
                <a:solidFill>
                  <a:schemeClr val="tx1"/>
                </a:solidFill>
              </a:rPr>
              <a:t> files</a:t>
            </a:r>
          </a:p>
          <a:p>
            <a:pPr>
              <a:buFont typeface="Arial" pitchFamily="34" charset="0"/>
              <a:buChar char="•"/>
            </a:pPr>
            <a:endParaRPr lang="nb-NO" sz="500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nb-NO" sz="1800" i="1" dirty="0">
                <a:solidFill>
                  <a:schemeClr val="tx1"/>
                </a:solidFill>
              </a:rPr>
              <a:t>Components: </a:t>
            </a:r>
            <a:r>
              <a:rPr lang="nb-NO" sz="1800" i="1" dirty="0" err="1">
                <a:solidFill>
                  <a:schemeClr val="tx1"/>
                </a:solidFill>
              </a:rPr>
              <a:t>ocn</a:t>
            </a:r>
            <a:r>
              <a:rPr lang="nb-NO" sz="1800" i="1" dirty="0">
                <a:solidFill>
                  <a:schemeClr val="tx1"/>
                </a:solidFill>
              </a:rPr>
              <a:t>, </a:t>
            </a:r>
            <a:r>
              <a:rPr lang="nb-NO" sz="1800" i="1" dirty="0" err="1">
                <a:solidFill>
                  <a:schemeClr val="tx1"/>
                </a:solidFill>
              </a:rPr>
              <a:t>lnd</a:t>
            </a:r>
            <a:r>
              <a:rPr lang="nb-NO" sz="1800" i="1" dirty="0">
                <a:solidFill>
                  <a:schemeClr val="tx1"/>
                </a:solidFill>
              </a:rPr>
              <a:t>,(</a:t>
            </a:r>
            <a:r>
              <a:rPr lang="nb-NO" sz="1800" i="1" dirty="0" err="1">
                <a:solidFill>
                  <a:schemeClr val="tx1"/>
                </a:solidFill>
              </a:rPr>
              <a:t>ice,atm</a:t>
            </a:r>
            <a:r>
              <a:rPr lang="nb-NO" sz="1800" i="1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endParaRPr lang="nb-NO" sz="500" i="1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nb-NO" sz="1800" i="1" dirty="0">
                <a:solidFill>
                  <a:schemeClr val="tx1"/>
                </a:solidFill>
              </a:rPr>
              <a:t>DA </a:t>
            </a:r>
            <a:r>
              <a:rPr lang="nb-NO" sz="1800" i="1" dirty="0" err="1">
                <a:solidFill>
                  <a:schemeClr val="tx1"/>
                </a:solidFill>
              </a:rPr>
              <a:t>freq</a:t>
            </a:r>
            <a:r>
              <a:rPr lang="nb-NO" sz="1800" i="1" dirty="0">
                <a:solidFill>
                  <a:schemeClr val="tx1"/>
                </a:solidFill>
              </a:rPr>
              <a:t>.: </a:t>
            </a:r>
            <a:r>
              <a:rPr lang="nb-NO" sz="1800" dirty="0">
                <a:solidFill>
                  <a:schemeClr val="tx1"/>
                </a:solidFill>
              </a:rPr>
              <a:t>(sub-)</a:t>
            </a:r>
            <a:r>
              <a:rPr lang="nb-NO" sz="1800" dirty="0" err="1">
                <a:solidFill>
                  <a:schemeClr val="tx1"/>
                </a:solidFill>
              </a:rPr>
              <a:t>daily</a:t>
            </a:r>
            <a:r>
              <a:rPr lang="nb-NO" sz="1800" dirty="0">
                <a:solidFill>
                  <a:schemeClr val="tx1"/>
                </a:solidFill>
              </a:rPr>
              <a:t>, </a:t>
            </a:r>
            <a:r>
              <a:rPr lang="nb-NO" sz="1800" dirty="0" err="1">
                <a:solidFill>
                  <a:schemeClr val="tx1"/>
                </a:solidFill>
              </a:rPr>
              <a:t>monthly</a:t>
            </a:r>
            <a:endParaRPr lang="nb-NO" sz="1800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endParaRPr lang="nb-NO" sz="1800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endParaRPr lang="nb-NO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1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CC911C-A106-24AB-014E-7F7EBFD62159}"/>
              </a:ext>
            </a:extLst>
          </p:cNvPr>
          <p:cNvSpPr/>
          <p:nvPr/>
        </p:nvSpPr>
        <p:spPr>
          <a:xfrm>
            <a:off x="339864" y="1165254"/>
            <a:ext cx="3673785" cy="5124579"/>
          </a:xfrm>
          <a:prstGeom prst="rect">
            <a:avLst/>
          </a:prstGeom>
          <a:noFill/>
          <a:ln w="12700" cap="rnd"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905026"/>
                      <a:gd name="connsiteY0" fmla="*/ 0 h 4862351"/>
                      <a:gd name="connsiteX1" fmla="*/ 3905026 w 3905026"/>
                      <a:gd name="connsiteY1" fmla="*/ 0 h 4862351"/>
                      <a:gd name="connsiteX2" fmla="*/ 3905026 w 3905026"/>
                      <a:gd name="connsiteY2" fmla="*/ 4862351 h 4862351"/>
                      <a:gd name="connsiteX3" fmla="*/ 0 w 3905026"/>
                      <a:gd name="connsiteY3" fmla="*/ 4862351 h 4862351"/>
                      <a:gd name="connsiteX4" fmla="*/ 0 w 3905026"/>
                      <a:gd name="connsiteY4" fmla="*/ 0 h 4862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05026" h="4862351" extrusionOk="0">
                        <a:moveTo>
                          <a:pt x="0" y="0"/>
                        </a:moveTo>
                        <a:cubicBezTo>
                          <a:pt x="1697991" y="118645"/>
                          <a:pt x="3158916" y="116012"/>
                          <a:pt x="3905026" y="0"/>
                        </a:cubicBezTo>
                        <a:cubicBezTo>
                          <a:pt x="3772144" y="845083"/>
                          <a:pt x="3989977" y="3866116"/>
                          <a:pt x="3905026" y="4862351"/>
                        </a:cubicBezTo>
                        <a:cubicBezTo>
                          <a:pt x="3407221" y="4996951"/>
                          <a:pt x="1242864" y="4705155"/>
                          <a:pt x="0" y="4862351"/>
                        </a:cubicBezTo>
                        <a:cubicBezTo>
                          <a:pt x="-20187" y="4059868"/>
                          <a:pt x="-152480" y="5991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44C8E9-16EA-76B3-9176-861EF36F8E52}"/>
              </a:ext>
            </a:extLst>
          </p:cNvPr>
          <p:cNvSpPr/>
          <p:nvPr/>
        </p:nvSpPr>
        <p:spPr>
          <a:xfrm>
            <a:off x="4175741" y="1168780"/>
            <a:ext cx="3673785" cy="5124579"/>
          </a:xfrm>
          <a:prstGeom prst="rect">
            <a:avLst/>
          </a:prstGeom>
          <a:noFill/>
          <a:ln w="12700" cap="rnd"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905026"/>
                      <a:gd name="connsiteY0" fmla="*/ 0 h 4862351"/>
                      <a:gd name="connsiteX1" fmla="*/ 3905026 w 3905026"/>
                      <a:gd name="connsiteY1" fmla="*/ 0 h 4862351"/>
                      <a:gd name="connsiteX2" fmla="*/ 3905026 w 3905026"/>
                      <a:gd name="connsiteY2" fmla="*/ 4862351 h 4862351"/>
                      <a:gd name="connsiteX3" fmla="*/ 0 w 3905026"/>
                      <a:gd name="connsiteY3" fmla="*/ 4862351 h 4862351"/>
                      <a:gd name="connsiteX4" fmla="*/ 0 w 3905026"/>
                      <a:gd name="connsiteY4" fmla="*/ 0 h 4862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05026" h="4862351" extrusionOk="0">
                        <a:moveTo>
                          <a:pt x="0" y="0"/>
                        </a:moveTo>
                        <a:cubicBezTo>
                          <a:pt x="1697991" y="118645"/>
                          <a:pt x="3158916" y="116012"/>
                          <a:pt x="3905026" y="0"/>
                        </a:cubicBezTo>
                        <a:cubicBezTo>
                          <a:pt x="3772144" y="845083"/>
                          <a:pt x="3989977" y="3866116"/>
                          <a:pt x="3905026" y="4862351"/>
                        </a:cubicBezTo>
                        <a:cubicBezTo>
                          <a:pt x="3407221" y="4996951"/>
                          <a:pt x="1242864" y="4705155"/>
                          <a:pt x="0" y="4862351"/>
                        </a:cubicBezTo>
                        <a:cubicBezTo>
                          <a:pt x="-20187" y="4059868"/>
                          <a:pt x="-152480" y="5991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48600">
              <a:srgbClr val="0070C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37F071-8E50-E7CE-9AAD-DFD0FBE35D93}"/>
              </a:ext>
            </a:extLst>
          </p:cNvPr>
          <p:cNvSpPr/>
          <p:nvPr/>
        </p:nvSpPr>
        <p:spPr>
          <a:xfrm>
            <a:off x="8106196" y="1165253"/>
            <a:ext cx="3673785" cy="5124579"/>
          </a:xfrm>
          <a:prstGeom prst="rect">
            <a:avLst/>
          </a:prstGeom>
          <a:noFill/>
          <a:ln w="12700" cap="rnd"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905026"/>
                      <a:gd name="connsiteY0" fmla="*/ 0 h 4862351"/>
                      <a:gd name="connsiteX1" fmla="*/ 3905026 w 3905026"/>
                      <a:gd name="connsiteY1" fmla="*/ 0 h 4862351"/>
                      <a:gd name="connsiteX2" fmla="*/ 3905026 w 3905026"/>
                      <a:gd name="connsiteY2" fmla="*/ 4862351 h 4862351"/>
                      <a:gd name="connsiteX3" fmla="*/ 0 w 3905026"/>
                      <a:gd name="connsiteY3" fmla="*/ 4862351 h 4862351"/>
                      <a:gd name="connsiteX4" fmla="*/ 0 w 3905026"/>
                      <a:gd name="connsiteY4" fmla="*/ 0 h 4862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05026" h="4862351" extrusionOk="0">
                        <a:moveTo>
                          <a:pt x="0" y="0"/>
                        </a:moveTo>
                        <a:cubicBezTo>
                          <a:pt x="1697991" y="118645"/>
                          <a:pt x="3158916" y="116012"/>
                          <a:pt x="3905026" y="0"/>
                        </a:cubicBezTo>
                        <a:cubicBezTo>
                          <a:pt x="3772144" y="845083"/>
                          <a:pt x="3989977" y="3866116"/>
                          <a:pt x="3905026" y="4862351"/>
                        </a:cubicBezTo>
                        <a:cubicBezTo>
                          <a:pt x="3407221" y="4996951"/>
                          <a:pt x="1242864" y="4705155"/>
                          <a:pt x="0" y="4862351"/>
                        </a:cubicBezTo>
                        <a:cubicBezTo>
                          <a:pt x="-20187" y="4059868"/>
                          <a:pt x="-152480" y="5991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FE17A4-9C5A-679E-C2B9-E23B0E95979D}"/>
              </a:ext>
            </a:extLst>
          </p:cNvPr>
          <p:cNvSpPr txBox="1"/>
          <p:nvPr/>
        </p:nvSpPr>
        <p:spPr>
          <a:xfrm>
            <a:off x="4698963" y="5022137"/>
            <a:ext cx="2820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000" dirty="0">
                <a:solidFill>
                  <a:srgbClr val="C00000"/>
                </a:solidFill>
              </a:rPr>
              <a:t>Results on next slides!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71B768-0F9B-0966-53B3-99724B9788F8}"/>
              </a:ext>
            </a:extLst>
          </p:cNvPr>
          <p:cNvSpPr txBox="1"/>
          <p:nvPr/>
        </p:nvSpPr>
        <p:spPr>
          <a:xfrm rot="2113757">
            <a:off x="7045551" y="1618989"/>
            <a:ext cx="752559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b="1" dirty="0">
                <a:solidFill>
                  <a:srgbClr val="00B050"/>
                </a:solidFill>
              </a:rPr>
              <a:t>NEW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527C71-0E6B-EDBC-1CE5-CFB4E27EBE88}"/>
              </a:ext>
            </a:extLst>
          </p:cNvPr>
          <p:cNvSpPr txBox="1"/>
          <p:nvPr/>
        </p:nvSpPr>
        <p:spPr>
          <a:xfrm rot="2113757">
            <a:off x="10739860" y="1504081"/>
            <a:ext cx="1157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1600" b="1" dirty="0">
                <a:solidFill>
                  <a:srgbClr val="00B050"/>
                </a:solidFill>
              </a:rPr>
              <a:t>COMING SOON</a:t>
            </a:r>
          </a:p>
        </p:txBody>
      </p:sp>
    </p:spTree>
    <p:extLst>
      <p:ext uri="{BB962C8B-B14F-4D97-AF65-F5344CB8AC3E}">
        <p14:creationId xmlns:p14="http://schemas.microsoft.com/office/powerpoint/2010/main" val="3448946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22B8511D-A350-1F8F-6F3D-B27E16231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989" y="247738"/>
            <a:ext cx="2951125" cy="1745953"/>
          </a:xfrm>
          <a:prstGeom prst="rect">
            <a:avLst/>
          </a:prstGeom>
        </p:spPr>
      </p:pic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30</a:t>
            </a:fld>
            <a:endParaRPr lang="nb-NO"/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85275E20-790A-58A5-0A7A-59DEF304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0938691" cy="338554"/>
          </a:xfrm>
        </p:spPr>
        <p:txBody>
          <a:bodyPr/>
          <a:lstStyle/>
          <a:p>
            <a:r>
              <a:rPr lang="nb-NO" sz="2200" dirty="0"/>
              <a:t>How to </a:t>
            </a:r>
            <a:r>
              <a:rPr lang="nb-NO" sz="2200" dirty="0" err="1"/>
              <a:t>contribute</a:t>
            </a:r>
            <a:r>
              <a:rPr lang="nb-NO" sz="2200" dirty="0"/>
              <a:t> to </a:t>
            </a:r>
            <a:r>
              <a:rPr lang="nb-NO" sz="2200" dirty="0" err="1"/>
              <a:t>developing</a:t>
            </a:r>
            <a:r>
              <a:rPr lang="nb-NO" sz="2200" dirty="0"/>
              <a:t> </a:t>
            </a:r>
            <a:r>
              <a:rPr lang="nb-NO" sz="2200" dirty="0" err="1"/>
              <a:t>NorESMhub</a:t>
            </a:r>
            <a:r>
              <a:rPr lang="nb-NO" sz="2200" dirty="0"/>
              <a:t>/</a:t>
            </a:r>
            <a:r>
              <a:rPr lang="nb-NO" sz="2200" dirty="0" err="1"/>
              <a:t>NorCPM</a:t>
            </a:r>
            <a:r>
              <a:rPr lang="nb-NO" sz="2200" dirty="0"/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E72CB7-A3D9-3E78-D59B-0F72F5E51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234799"/>
            <a:ext cx="10938691" cy="5623201"/>
          </a:xfrm>
          <a:ln>
            <a:noFill/>
          </a:ln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b-NO" sz="2200" dirty="0" err="1">
                <a:solidFill>
                  <a:schemeClr val="tx1"/>
                </a:solidFill>
              </a:rPr>
              <a:t>Step</a:t>
            </a:r>
            <a:r>
              <a:rPr lang="nb-NO" sz="2200" dirty="0">
                <a:solidFill>
                  <a:schemeClr val="tx1"/>
                </a:solidFill>
              </a:rPr>
              <a:t> 9: pull </a:t>
            </a:r>
            <a:r>
              <a:rPr lang="nb-NO" sz="2200" dirty="0" err="1">
                <a:solidFill>
                  <a:schemeClr val="tx1"/>
                </a:solidFill>
              </a:rPr>
              <a:t>request</a:t>
            </a:r>
            <a:r>
              <a:rPr lang="nb-NO" sz="2200" dirty="0">
                <a:solidFill>
                  <a:schemeClr val="tx1"/>
                </a:solidFill>
              </a:rPr>
              <a:t> for applying </a:t>
            </a:r>
            <a:r>
              <a:rPr lang="nb-NO" sz="2200" dirty="0" err="1">
                <a:solidFill>
                  <a:schemeClr val="tx1"/>
                </a:solidFill>
              </a:rPr>
              <a:t>changes</a:t>
            </a:r>
            <a:r>
              <a:rPr lang="nb-NO" sz="2200" dirty="0">
                <a:solidFill>
                  <a:schemeClr val="tx1"/>
                </a:solidFill>
              </a:rPr>
              <a:t> from fork to </a:t>
            </a:r>
            <a:r>
              <a:rPr lang="nb-NO" sz="2200" dirty="0" err="1">
                <a:solidFill>
                  <a:schemeClr val="tx1"/>
                </a:solidFill>
              </a:rPr>
              <a:t>NorESMhub</a:t>
            </a:r>
            <a:r>
              <a:rPr lang="nb-NO" sz="2200" dirty="0">
                <a:solidFill>
                  <a:schemeClr val="tx1"/>
                </a:solidFill>
              </a:rPr>
              <a:t>/</a:t>
            </a:r>
            <a:r>
              <a:rPr lang="nb-NO" sz="2200" dirty="0" err="1">
                <a:solidFill>
                  <a:schemeClr val="tx1"/>
                </a:solidFill>
              </a:rPr>
              <a:t>NorCPM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8EB82B9-4B72-D0AE-72A6-796B6FD4D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842" y="1836756"/>
            <a:ext cx="6890124" cy="458417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C980038-4DA4-C15E-5D40-E365D5BDC61A}"/>
              </a:ext>
            </a:extLst>
          </p:cNvPr>
          <p:cNvSpPr/>
          <p:nvPr/>
        </p:nvSpPr>
        <p:spPr>
          <a:xfrm>
            <a:off x="4900053" y="3553803"/>
            <a:ext cx="2601414" cy="234848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8A4EDA9-CC4B-F49E-7289-4F3C2C5B0835}"/>
              </a:ext>
            </a:extLst>
          </p:cNvPr>
          <p:cNvSpPr/>
          <p:nvPr/>
        </p:nvSpPr>
        <p:spPr>
          <a:xfrm>
            <a:off x="10495615" y="627100"/>
            <a:ext cx="134385" cy="10493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6366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829"/>
    </mc:Choice>
    <mc:Fallback xmlns="">
      <p:transition spd="slow" advTm="96829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892BB564-5540-8267-4C57-C2E279666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780" y="2085885"/>
            <a:ext cx="6037126" cy="4113669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86DC6EA-46CF-554C-7D29-BD325B46F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86" y="2085886"/>
            <a:ext cx="5600180" cy="3921026"/>
          </a:xfrm>
          <a:prstGeom prst="rect">
            <a:avLst/>
          </a:prstGeom>
        </p:spPr>
      </p:pic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31</a:t>
            </a:fld>
            <a:endParaRPr lang="nb-NO"/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85275E20-790A-58A5-0A7A-59DEF304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0938691" cy="338554"/>
          </a:xfrm>
        </p:spPr>
        <p:txBody>
          <a:bodyPr/>
          <a:lstStyle/>
          <a:p>
            <a:r>
              <a:rPr lang="nb-NO" sz="2200" dirty="0"/>
              <a:t>How to </a:t>
            </a:r>
            <a:r>
              <a:rPr lang="nb-NO" sz="2200" dirty="0" err="1"/>
              <a:t>contribute</a:t>
            </a:r>
            <a:r>
              <a:rPr lang="nb-NO" sz="2200" dirty="0"/>
              <a:t> to </a:t>
            </a:r>
            <a:r>
              <a:rPr lang="nb-NO" sz="2200" dirty="0" err="1"/>
              <a:t>NorCPM</a:t>
            </a:r>
            <a:r>
              <a:rPr lang="nb-NO" sz="2200" dirty="0"/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E72CB7-A3D9-3E78-D59B-0F72F5E51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234799"/>
            <a:ext cx="10938691" cy="5623201"/>
          </a:xfrm>
          <a:ln>
            <a:noFill/>
          </a:ln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b-NO" sz="2200" dirty="0" err="1">
                <a:solidFill>
                  <a:schemeClr val="tx1"/>
                </a:solidFill>
              </a:rPr>
              <a:t>Step</a:t>
            </a:r>
            <a:r>
              <a:rPr lang="nb-NO" sz="2200" dirty="0">
                <a:solidFill>
                  <a:schemeClr val="tx1"/>
                </a:solidFill>
              </a:rPr>
              <a:t> 10: </a:t>
            </a:r>
            <a:r>
              <a:rPr lang="nb-NO" sz="2200" dirty="0" err="1">
                <a:solidFill>
                  <a:schemeClr val="tx1"/>
                </a:solidFill>
              </a:rPr>
              <a:t>merge</a:t>
            </a:r>
            <a:r>
              <a:rPr lang="nb-NO" sz="2200" dirty="0">
                <a:solidFill>
                  <a:schemeClr val="tx1"/>
                </a:solidFill>
              </a:rPr>
              <a:t> pull </a:t>
            </a:r>
            <a:r>
              <a:rPr lang="nb-NO" sz="2200" dirty="0" err="1">
                <a:solidFill>
                  <a:schemeClr val="tx1"/>
                </a:solidFill>
              </a:rPr>
              <a:t>request</a:t>
            </a:r>
            <a:r>
              <a:rPr lang="nb-NO" sz="2200" dirty="0">
                <a:solidFill>
                  <a:schemeClr val="tx1"/>
                </a:solidFill>
              </a:rPr>
              <a:t> (</a:t>
            </a:r>
            <a:r>
              <a:rPr lang="nb-NO" sz="2200" dirty="0" err="1">
                <a:solidFill>
                  <a:schemeClr val="tx1"/>
                </a:solidFill>
              </a:rPr>
              <a:t>only</a:t>
            </a:r>
            <a:r>
              <a:rPr lang="nb-NO" sz="2200" dirty="0">
                <a:solidFill>
                  <a:schemeClr val="tx1"/>
                </a:solidFill>
              </a:rPr>
              <a:t> for </a:t>
            </a:r>
            <a:r>
              <a:rPr lang="nb-NO" sz="2200" dirty="0" err="1">
                <a:solidFill>
                  <a:schemeClr val="tx1"/>
                </a:solidFill>
              </a:rPr>
              <a:t>maintainers</a:t>
            </a:r>
            <a:r>
              <a:rPr lang="nb-NO" sz="2200" dirty="0">
                <a:solidFill>
                  <a:schemeClr val="tx1"/>
                </a:solidFill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C980038-4DA4-C15E-5D40-E365D5BDC61A}"/>
              </a:ext>
            </a:extLst>
          </p:cNvPr>
          <p:cNvSpPr/>
          <p:nvPr/>
        </p:nvSpPr>
        <p:spPr>
          <a:xfrm>
            <a:off x="996921" y="2277534"/>
            <a:ext cx="1119746" cy="48833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FF3C7BD-54F2-0D75-DD16-5C4A9E3A8F50}"/>
              </a:ext>
            </a:extLst>
          </p:cNvPr>
          <p:cNvSpPr/>
          <p:nvPr/>
        </p:nvSpPr>
        <p:spPr>
          <a:xfrm>
            <a:off x="6297054" y="5694286"/>
            <a:ext cx="1424546" cy="50526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2" name="Picture 1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900D4199-4F56-8CA3-0E90-0D47E2AAF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1989" y="247738"/>
            <a:ext cx="2951125" cy="174595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C0B3FE1-B6FD-FD31-2CC6-5AE26DB8208D}"/>
              </a:ext>
            </a:extLst>
          </p:cNvPr>
          <p:cNvSpPr/>
          <p:nvPr/>
        </p:nvSpPr>
        <p:spPr>
          <a:xfrm>
            <a:off x="10285753" y="612106"/>
            <a:ext cx="134385" cy="10493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72871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829"/>
    </mc:Choice>
    <mc:Fallback xmlns="">
      <p:transition spd="slow" advTm="96829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32</a:t>
            </a:fld>
            <a:endParaRPr lang="nb-NO"/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85275E20-790A-58A5-0A7A-59DEF304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0938691" cy="338554"/>
          </a:xfrm>
        </p:spPr>
        <p:txBody>
          <a:bodyPr/>
          <a:lstStyle/>
          <a:p>
            <a:r>
              <a:rPr lang="nb-NO" sz="2200" dirty="0"/>
              <a:t>Status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E72CB7-A3D9-3E78-D59B-0F72F5E51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234799"/>
            <a:ext cx="10938691" cy="562320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200" dirty="0" err="1">
                <a:solidFill>
                  <a:schemeClr val="tx1"/>
                </a:solidFill>
              </a:rPr>
              <a:t>ready</a:t>
            </a:r>
            <a:r>
              <a:rPr lang="nb-NO" sz="2200" dirty="0">
                <a:solidFill>
                  <a:schemeClr val="tx1"/>
                </a:solidFill>
              </a:rPr>
              <a:t>-to-</a:t>
            </a:r>
            <a:r>
              <a:rPr lang="nb-NO" sz="2200" dirty="0" err="1">
                <a:solidFill>
                  <a:schemeClr val="tx1"/>
                </a:solidFill>
              </a:rPr>
              <a:t>use</a:t>
            </a:r>
            <a:r>
              <a:rPr lang="nb-NO" sz="2200" dirty="0">
                <a:solidFill>
                  <a:schemeClr val="tx1"/>
                </a:solidFill>
              </a:rPr>
              <a:t> NorESM2 </a:t>
            </a:r>
            <a:r>
              <a:rPr lang="nb-NO" sz="2200" dirty="0" err="1">
                <a:solidFill>
                  <a:schemeClr val="tx1"/>
                </a:solidFill>
              </a:rPr>
              <a:t>setup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with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daily</a:t>
            </a:r>
            <a:r>
              <a:rPr lang="nb-NO" sz="2200" dirty="0">
                <a:solidFill>
                  <a:schemeClr val="tx1"/>
                </a:solidFill>
              </a:rPr>
              <a:t> SST </a:t>
            </a:r>
            <a:r>
              <a:rPr lang="nb-NO" sz="2200" dirty="0" err="1">
                <a:solidFill>
                  <a:schemeClr val="tx1"/>
                </a:solidFill>
              </a:rPr>
              <a:t>assimilation</a:t>
            </a:r>
            <a:r>
              <a:rPr lang="nb-NO" sz="2200" dirty="0">
                <a:solidFill>
                  <a:schemeClr val="tx1"/>
                </a:solidFill>
              </a:rPr>
              <a:t> and </a:t>
            </a:r>
            <a:r>
              <a:rPr lang="nb-NO" sz="2200" dirty="0" err="1">
                <a:solidFill>
                  <a:schemeClr val="tx1"/>
                </a:solidFill>
              </a:rPr>
              <a:t>monthly</a:t>
            </a:r>
            <a:r>
              <a:rPr lang="nb-NO" sz="2200" dirty="0">
                <a:solidFill>
                  <a:schemeClr val="tx1"/>
                </a:solidFill>
              </a:rPr>
              <a:t> T/S </a:t>
            </a:r>
            <a:r>
              <a:rPr lang="nb-NO" sz="2200" dirty="0" err="1">
                <a:solidFill>
                  <a:schemeClr val="tx1"/>
                </a:solidFill>
              </a:rPr>
              <a:t>assimilation</a:t>
            </a:r>
            <a:endParaRPr lang="nb-NO" sz="2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200" dirty="0">
                <a:solidFill>
                  <a:schemeClr val="tx1"/>
                </a:solidFill>
              </a:rPr>
              <a:t>initial </a:t>
            </a:r>
            <a:r>
              <a:rPr lang="nb-NO" sz="2200" dirty="0" err="1">
                <a:solidFill>
                  <a:schemeClr val="tx1"/>
                </a:solidFill>
              </a:rPr>
              <a:t>conditions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available</a:t>
            </a:r>
            <a:r>
              <a:rPr lang="nb-NO" sz="2200" dirty="0">
                <a:solidFill>
                  <a:schemeClr val="tx1"/>
                </a:solidFill>
              </a:rPr>
              <a:t> for 10 </a:t>
            </a:r>
            <a:r>
              <a:rPr lang="nb-NO" sz="2200" dirty="0" err="1">
                <a:solidFill>
                  <a:schemeClr val="tx1"/>
                </a:solidFill>
              </a:rPr>
              <a:t>members</a:t>
            </a:r>
            <a:r>
              <a:rPr lang="nb-NO" sz="2200" dirty="0">
                <a:solidFill>
                  <a:schemeClr val="tx1"/>
                </a:solidFill>
              </a:rPr>
              <a:t> for </a:t>
            </a:r>
            <a:r>
              <a:rPr lang="nb-NO" sz="2200" dirty="0" err="1">
                <a:solidFill>
                  <a:schemeClr val="tx1"/>
                </a:solidFill>
              </a:rPr>
              <a:t>years</a:t>
            </a:r>
            <a:r>
              <a:rPr lang="nb-NO" sz="2200" dirty="0">
                <a:solidFill>
                  <a:schemeClr val="tx1"/>
                </a:solidFill>
              </a:rPr>
              <a:t> 1975, 1985, 1996, 2015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200" dirty="0">
                <a:solidFill>
                  <a:schemeClr val="tx1"/>
                </a:solidFill>
              </a:rPr>
              <a:t>must </a:t>
            </a:r>
            <a:r>
              <a:rPr lang="nb-NO" sz="2200" dirty="0" err="1">
                <a:solidFill>
                  <a:schemeClr val="tx1"/>
                </a:solidFill>
              </a:rPr>
              <a:t>switch</a:t>
            </a:r>
            <a:r>
              <a:rPr lang="nb-NO" sz="2200" dirty="0">
                <a:solidFill>
                  <a:schemeClr val="tx1"/>
                </a:solidFill>
              </a:rPr>
              <a:t> from </a:t>
            </a:r>
            <a:r>
              <a:rPr lang="nb-NO" sz="2200" dirty="0" err="1">
                <a:solidFill>
                  <a:schemeClr val="tx1"/>
                </a:solidFill>
              </a:rPr>
              <a:t>historical</a:t>
            </a:r>
            <a:r>
              <a:rPr lang="nb-NO" sz="2200" dirty="0">
                <a:solidFill>
                  <a:schemeClr val="tx1"/>
                </a:solidFill>
              </a:rPr>
              <a:t> to scenario </a:t>
            </a:r>
            <a:r>
              <a:rPr lang="nb-NO" sz="2200" dirty="0" err="1">
                <a:solidFill>
                  <a:schemeClr val="tx1"/>
                </a:solidFill>
              </a:rPr>
              <a:t>compset</a:t>
            </a:r>
            <a:r>
              <a:rPr lang="nb-NO" sz="2200" dirty="0">
                <a:solidFill>
                  <a:schemeClr val="tx1"/>
                </a:solidFill>
              </a:rPr>
              <a:t> in 2015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200" dirty="0" err="1">
                <a:solidFill>
                  <a:schemeClr val="tx1"/>
                </a:solidFill>
              </a:rPr>
              <a:t>git-workflow</a:t>
            </a:r>
            <a:r>
              <a:rPr lang="nb-NO" sz="2200" dirty="0">
                <a:solidFill>
                  <a:schemeClr val="tx1"/>
                </a:solidFill>
              </a:rPr>
              <a:t> for </a:t>
            </a:r>
            <a:r>
              <a:rPr lang="nb-NO" sz="2200" dirty="0" err="1">
                <a:solidFill>
                  <a:schemeClr val="tx1"/>
                </a:solidFill>
              </a:rPr>
              <a:t>contributing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new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developments</a:t>
            </a: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b-NO" sz="2200" dirty="0" err="1">
                <a:solidFill>
                  <a:schemeClr val="tx1"/>
                </a:solidFill>
              </a:rPr>
              <a:t>Coming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soon</a:t>
            </a: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b-NO" sz="1000" dirty="0">
                <a:solidFill>
                  <a:schemeClr val="tx1"/>
                </a:solidFill>
              </a:rPr>
              <a:t>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200" dirty="0">
                <a:solidFill>
                  <a:schemeClr val="tx1"/>
                </a:solidFill>
              </a:rPr>
              <a:t>more </a:t>
            </a:r>
            <a:r>
              <a:rPr lang="nb-NO" sz="2200" dirty="0" err="1">
                <a:solidFill>
                  <a:schemeClr val="tx1"/>
                </a:solidFill>
              </a:rPr>
              <a:t>restart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members</a:t>
            </a:r>
            <a:r>
              <a:rPr lang="nb-NO" sz="2200" dirty="0">
                <a:solidFill>
                  <a:schemeClr val="tx1"/>
                </a:solidFill>
              </a:rPr>
              <a:t> and </a:t>
            </a:r>
            <a:r>
              <a:rPr lang="nb-NO" sz="2200" dirty="0" err="1">
                <a:solidFill>
                  <a:schemeClr val="tx1"/>
                </a:solidFill>
              </a:rPr>
              <a:t>restart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dates</a:t>
            </a:r>
            <a:r>
              <a:rPr lang="nb-NO" sz="2200" dirty="0">
                <a:solidFill>
                  <a:schemeClr val="tx1"/>
                </a:solidFill>
              </a:rPr>
              <a:t> for NorESM2-LM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200" dirty="0" err="1">
                <a:solidFill>
                  <a:schemeClr val="tx1"/>
                </a:solidFill>
              </a:rPr>
              <a:t>combined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historical</a:t>
            </a:r>
            <a:r>
              <a:rPr lang="nb-NO" sz="2200" dirty="0">
                <a:solidFill>
                  <a:schemeClr val="tx1"/>
                </a:solidFill>
              </a:rPr>
              <a:t>-scenario </a:t>
            </a:r>
            <a:r>
              <a:rPr lang="nb-NO" sz="2200" dirty="0" err="1">
                <a:solidFill>
                  <a:schemeClr val="tx1"/>
                </a:solidFill>
              </a:rPr>
              <a:t>compset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that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allows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running</a:t>
            </a:r>
            <a:r>
              <a:rPr lang="nb-NO" sz="2200" dirty="0">
                <a:solidFill>
                  <a:schemeClr val="tx1"/>
                </a:solidFill>
              </a:rPr>
              <a:t> 1850-2100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200" dirty="0">
                <a:solidFill>
                  <a:schemeClr val="tx1"/>
                </a:solidFill>
              </a:rPr>
              <a:t>support for 1991-2020 </a:t>
            </a:r>
            <a:r>
              <a:rPr lang="nb-NO" sz="2200" dirty="0" err="1">
                <a:solidFill>
                  <a:schemeClr val="tx1"/>
                </a:solidFill>
              </a:rPr>
              <a:t>reference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period</a:t>
            </a:r>
            <a:r>
              <a:rPr lang="nb-NO" sz="2200" dirty="0">
                <a:solidFill>
                  <a:schemeClr val="tx1"/>
                </a:solidFill>
              </a:rPr>
              <a:t> (in </a:t>
            </a:r>
            <a:r>
              <a:rPr lang="nb-NO" sz="2200" dirty="0" err="1">
                <a:solidFill>
                  <a:schemeClr val="tx1"/>
                </a:solidFill>
              </a:rPr>
              <a:t>addition</a:t>
            </a:r>
            <a:r>
              <a:rPr lang="nb-NO" sz="2200" dirty="0">
                <a:solidFill>
                  <a:schemeClr val="tx1"/>
                </a:solidFill>
              </a:rPr>
              <a:t> to 1980-2010)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200" dirty="0">
                <a:solidFill>
                  <a:schemeClr val="tx1"/>
                </a:solidFill>
              </a:rPr>
              <a:t>«full-online» </a:t>
            </a:r>
            <a:r>
              <a:rPr lang="nb-NO" sz="2200" dirty="0" err="1">
                <a:solidFill>
                  <a:schemeClr val="tx1"/>
                </a:solidFill>
              </a:rPr>
              <a:t>assimilation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setup</a:t>
            </a:r>
            <a:r>
              <a:rPr lang="nb-NO" sz="2200" dirty="0">
                <a:solidFill>
                  <a:schemeClr val="tx1"/>
                </a:solidFill>
              </a:rPr>
              <a:t> </a:t>
            </a:r>
            <a:r>
              <a:rPr lang="nb-NO" sz="2200" dirty="0" err="1">
                <a:solidFill>
                  <a:schemeClr val="tx1"/>
                </a:solidFill>
              </a:rPr>
              <a:t>developed</a:t>
            </a:r>
            <a:r>
              <a:rPr lang="nb-NO" sz="2200" dirty="0">
                <a:solidFill>
                  <a:schemeClr val="tx1"/>
                </a:solidFill>
              </a:rPr>
              <a:t> by Ping-Gin</a:t>
            </a: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30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829"/>
    </mc:Choice>
    <mc:Fallback xmlns="">
      <p:transition spd="slow" advTm="9682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4</a:t>
            </a:fld>
            <a:endParaRPr lang="nb-NO"/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85275E20-790A-58A5-0A7A-59DEF304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0938691" cy="338554"/>
          </a:xfrm>
        </p:spPr>
        <p:txBody>
          <a:bodyPr/>
          <a:lstStyle/>
          <a:p>
            <a:r>
              <a:rPr lang="nb-NO" sz="2200" dirty="0" err="1"/>
              <a:t>Daily</a:t>
            </a:r>
            <a:r>
              <a:rPr lang="nb-NO" sz="2200" dirty="0"/>
              <a:t> </a:t>
            </a:r>
            <a:r>
              <a:rPr lang="nb-NO" sz="2200" dirty="0" err="1"/>
              <a:t>ocean</a:t>
            </a:r>
            <a:r>
              <a:rPr lang="nb-NO" sz="2200" dirty="0"/>
              <a:t> data </a:t>
            </a:r>
            <a:r>
              <a:rPr lang="nb-NO" sz="2200" dirty="0" err="1"/>
              <a:t>assimilation</a:t>
            </a:r>
            <a:r>
              <a:rPr lang="nb-NO" sz="2200" dirty="0"/>
              <a:t> </a:t>
            </a:r>
            <a:r>
              <a:rPr lang="nb-NO" sz="2200" dirty="0" err="1"/>
              <a:t>with</a:t>
            </a:r>
            <a:r>
              <a:rPr lang="nb-NO" sz="2200" dirty="0"/>
              <a:t> NorESM2 </a:t>
            </a:r>
            <a:r>
              <a:rPr lang="nb-NO" sz="2200" i="1" dirty="0"/>
              <a:t>(</a:t>
            </a:r>
            <a:r>
              <a:rPr lang="nb-NO" sz="2200" i="1" dirty="0" err="1"/>
              <a:t>preliminary</a:t>
            </a:r>
            <a:r>
              <a:rPr lang="nb-NO" sz="2200" i="1" dirty="0"/>
              <a:t> </a:t>
            </a:r>
            <a:r>
              <a:rPr lang="nb-NO" sz="2200" i="1" dirty="0" err="1"/>
              <a:t>results</a:t>
            </a:r>
            <a:r>
              <a:rPr lang="nb-NO" sz="2200" i="1" dirty="0"/>
              <a:t>)</a:t>
            </a:r>
            <a:r>
              <a:rPr lang="nb-NO" sz="2200" dirty="0"/>
              <a:t>   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E72CB7-A3D9-3E78-D59B-0F72F5E51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234799"/>
            <a:ext cx="11766395" cy="562320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nb-NO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b-NO" sz="2200" b="1" dirty="0">
                <a:solidFill>
                  <a:schemeClr val="tx1"/>
                </a:solidFill>
              </a:rPr>
              <a:t>Test </a:t>
            </a:r>
            <a:r>
              <a:rPr lang="nb-NO" sz="2200" b="1" dirty="0" err="1">
                <a:solidFill>
                  <a:schemeClr val="tx1"/>
                </a:solidFill>
              </a:rPr>
              <a:t>using</a:t>
            </a:r>
            <a:r>
              <a:rPr lang="nb-NO" sz="2200" b="1" dirty="0">
                <a:solidFill>
                  <a:schemeClr val="tx1"/>
                </a:solidFill>
              </a:rPr>
              <a:t> </a:t>
            </a:r>
            <a:r>
              <a:rPr lang="nb-NO" sz="2200" b="1" dirty="0" err="1">
                <a:solidFill>
                  <a:schemeClr val="tx1"/>
                </a:solidFill>
              </a:rPr>
              <a:t>daily</a:t>
            </a:r>
            <a:r>
              <a:rPr lang="nb-NO" sz="2200" b="1" dirty="0">
                <a:solidFill>
                  <a:schemeClr val="tx1"/>
                </a:solidFill>
              </a:rPr>
              <a:t> </a:t>
            </a:r>
            <a:r>
              <a:rPr lang="nb-NO" sz="2200" b="1" dirty="0" err="1">
                <a:solidFill>
                  <a:schemeClr val="tx1"/>
                </a:solidFill>
              </a:rPr>
              <a:t>assim</a:t>
            </a:r>
            <a:r>
              <a:rPr lang="nb-NO" sz="2200" b="1" dirty="0">
                <a:solidFill>
                  <a:schemeClr val="tx1"/>
                </a:solidFill>
              </a:rPr>
              <a:t>. </a:t>
            </a:r>
            <a:r>
              <a:rPr lang="nb-NO" sz="2200" b="1" dirty="0" err="1">
                <a:solidFill>
                  <a:schemeClr val="tx1"/>
                </a:solidFill>
              </a:rPr>
              <a:t>of</a:t>
            </a:r>
            <a:r>
              <a:rPr lang="nb-NO" sz="2200" b="1" dirty="0">
                <a:solidFill>
                  <a:schemeClr val="tx1"/>
                </a:solidFill>
              </a:rPr>
              <a:t> </a:t>
            </a:r>
            <a:r>
              <a:rPr lang="nb-NO" sz="2200" b="1" dirty="0" err="1">
                <a:solidFill>
                  <a:schemeClr val="tx1"/>
                </a:solidFill>
              </a:rPr>
              <a:t>satellite</a:t>
            </a:r>
            <a:r>
              <a:rPr lang="nb-NO" sz="2200" b="1" dirty="0">
                <a:solidFill>
                  <a:schemeClr val="tx1"/>
                </a:solidFill>
              </a:rPr>
              <a:t> SSTs and </a:t>
            </a:r>
            <a:r>
              <a:rPr lang="nb-NO" sz="2200" b="1" dirty="0" err="1">
                <a:solidFill>
                  <a:schemeClr val="tx1"/>
                </a:solidFill>
              </a:rPr>
              <a:t>monthly</a:t>
            </a:r>
            <a:r>
              <a:rPr lang="nb-NO" sz="2200" b="1" dirty="0">
                <a:solidFill>
                  <a:schemeClr val="tx1"/>
                </a:solidFill>
              </a:rPr>
              <a:t> </a:t>
            </a:r>
            <a:r>
              <a:rPr lang="nb-NO" sz="2200" b="1" dirty="0" err="1">
                <a:solidFill>
                  <a:schemeClr val="tx1"/>
                </a:solidFill>
              </a:rPr>
              <a:t>assim</a:t>
            </a:r>
            <a:r>
              <a:rPr lang="nb-NO" sz="2200" b="1" dirty="0">
                <a:solidFill>
                  <a:schemeClr val="tx1"/>
                </a:solidFill>
              </a:rPr>
              <a:t>. </a:t>
            </a:r>
            <a:r>
              <a:rPr lang="nb-NO" sz="2200" b="1" dirty="0" err="1">
                <a:solidFill>
                  <a:schemeClr val="tx1"/>
                </a:solidFill>
              </a:rPr>
              <a:t>of</a:t>
            </a:r>
            <a:r>
              <a:rPr lang="nb-NO" sz="2200" b="1" dirty="0">
                <a:solidFill>
                  <a:schemeClr val="tx1"/>
                </a:solidFill>
              </a:rPr>
              <a:t> T/S </a:t>
            </a:r>
            <a:r>
              <a:rPr lang="nb-NO" sz="2200" b="1" dirty="0" err="1">
                <a:solidFill>
                  <a:schemeClr val="tx1"/>
                </a:solidFill>
              </a:rPr>
              <a:t>profiles</a:t>
            </a:r>
            <a:endParaRPr lang="nb-NO" sz="22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000" dirty="0">
              <a:solidFill>
                <a:schemeClr val="tx1"/>
              </a:solidFill>
            </a:endParaRPr>
          </a:p>
          <a:p>
            <a:r>
              <a:rPr lang="nb-NO" sz="2000" dirty="0">
                <a:solidFill>
                  <a:schemeClr val="tx1"/>
                </a:solidFill>
              </a:rPr>
              <a:t>Three 10-member ensembles </a:t>
            </a:r>
            <a:r>
              <a:rPr lang="nb-NO" sz="2000" dirty="0" err="1">
                <a:solidFill>
                  <a:schemeClr val="tx1"/>
                </a:solidFill>
              </a:rPr>
              <a:t>with</a:t>
            </a:r>
            <a:r>
              <a:rPr lang="nb-NO" sz="2000" dirty="0">
                <a:solidFill>
                  <a:schemeClr val="tx1"/>
                </a:solidFill>
              </a:rPr>
              <a:t> NorESM2-LM</a:t>
            </a:r>
          </a:p>
          <a:p>
            <a:pPr lvl="1">
              <a:lnSpc>
                <a:spcPct val="150000"/>
              </a:lnSpc>
            </a:pPr>
            <a:r>
              <a:rPr lang="nb-NO" sz="2000" dirty="0">
                <a:solidFill>
                  <a:schemeClr val="tx1"/>
                </a:solidFill>
              </a:rPr>
              <a:t>FREE (</a:t>
            </a:r>
            <a:r>
              <a:rPr lang="nb-NO" sz="2000" dirty="0" err="1">
                <a:solidFill>
                  <a:schemeClr val="tx1"/>
                </a:solidFill>
              </a:rPr>
              <a:t>no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assimilation</a:t>
            </a:r>
            <a:r>
              <a:rPr lang="nb-NO" sz="2000" dirty="0">
                <a:solidFill>
                  <a:schemeClr val="tx1"/>
                </a:solidFill>
              </a:rPr>
              <a:t>)  			</a:t>
            </a:r>
          </a:p>
          <a:p>
            <a:pPr lvl="1">
              <a:lnSpc>
                <a:spcPct val="150000"/>
              </a:lnSpc>
            </a:pPr>
            <a:r>
              <a:rPr lang="nb-NO" sz="2000" dirty="0">
                <a:solidFill>
                  <a:srgbClr val="00B050"/>
                </a:solidFill>
              </a:rPr>
              <a:t>MONTHLY (</a:t>
            </a:r>
            <a:r>
              <a:rPr lang="nb-NO" sz="2000" dirty="0" err="1">
                <a:solidFill>
                  <a:srgbClr val="00B050"/>
                </a:solidFill>
              </a:rPr>
              <a:t>monthly</a:t>
            </a:r>
            <a:r>
              <a:rPr lang="nb-NO" sz="2000" dirty="0">
                <a:solidFill>
                  <a:srgbClr val="00B050"/>
                </a:solidFill>
              </a:rPr>
              <a:t> SST + </a:t>
            </a:r>
            <a:r>
              <a:rPr lang="nb-NO" sz="2000" dirty="0" err="1">
                <a:solidFill>
                  <a:srgbClr val="00B050"/>
                </a:solidFill>
              </a:rPr>
              <a:t>monthly</a:t>
            </a:r>
            <a:r>
              <a:rPr lang="nb-NO" sz="2000" dirty="0">
                <a:solidFill>
                  <a:srgbClr val="00B050"/>
                </a:solidFill>
              </a:rPr>
              <a:t> T/S)  </a:t>
            </a:r>
          </a:p>
          <a:p>
            <a:pPr lvl="1">
              <a:lnSpc>
                <a:spcPct val="150000"/>
              </a:lnSpc>
            </a:pPr>
            <a:r>
              <a:rPr lang="nb-NO" sz="2000" dirty="0">
                <a:solidFill>
                  <a:srgbClr val="C00000"/>
                </a:solidFill>
              </a:rPr>
              <a:t>DAILY (</a:t>
            </a:r>
            <a:r>
              <a:rPr lang="nb-NO" sz="2000" dirty="0" err="1">
                <a:solidFill>
                  <a:srgbClr val="C00000"/>
                </a:solidFill>
              </a:rPr>
              <a:t>daily</a:t>
            </a:r>
            <a:r>
              <a:rPr lang="nb-NO" sz="2000" dirty="0">
                <a:solidFill>
                  <a:srgbClr val="C00000"/>
                </a:solidFill>
              </a:rPr>
              <a:t> SST + </a:t>
            </a:r>
            <a:r>
              <a:rPr lang="nb-NO" sz="2000" dirty="0" err="1">
                <a:solidFill>
                  <a:srgbClr val="C00000"/>
                </a:solidFill>
              </a:rPr>
              <a:t>monthly</a:t>
            </a:r>
            <a:r>
              <a:rPr lang="nb-NO" sz="2000" dirty="0">
                <a:solidFill>
                  <a:srgbClr val="C00000"/>
                </a:solidFill>
              </a:rPr>
              <a:t> T/S) 			</a:t>
            </a:r>
          </a:p>
          <a:p>
            <a:pPr lvl="1">
              <a:lnSpc>
                <a:spcPct val="150000"/>
              </a:lnSpc>
            </a:pPr>
            <a:endParaRPr lang="nb-NO" sz="2000" dirty="0">
              <a:solidFill>
                <a:schemeClr val="tx1"/>
              </a:solidFill>
            </a:endParaRPr>
          </a:p>
          <a:p>
            <a:r>
              <a:rPr lang="nb-NO" sz="2000" dirty="0">
                <a:solidFill>
                  <a:schemeClr val="tx1"/>
                </a:solidFill>
              </a:rPr>
              <a:t>1996-2003 </a:t>
            </a:r>
            <a:r>
              <a:rPr lang="nb-NO" sz="2000" dirty="0" err="1">
                <a:solidFill>
                  <a:schemeClr val="tx1"/>
                </a:solidFill>
              </a:rPr>
              <a:t>coverage</a:t>
            </a:r>
            <a:r>
              <a:rPr lang="nb-NO" sz="2000" dirty="0">
                <a:solidFill>
                  <a:schemeClr val="tx1"/>
                </a:solidFill>
              </a:rPr>
              <a:t> (</a:t>
            </a:r>
            <a:r>
              <a:rPr lang="nb-NO" sz="2000" dirty="0" err="1">
                <a:solidFill>
                  <a:schemeClr val="tx1"/>
                </a:solidFill>
              </a:rPr>
              <a:t>will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only</a:t>
            </a:r>
            <a:r>
              <a:rPr lang="nb-NO" sz="2000" dirty="0">
                <a:solidFill>
                  <a:schemeClr val="tx1"/>
                </a:solidFill>
              </a:rPr>
              <a:t> show </a:t>
            </a:r>
            <a:r>
              <a:rPr lang="nb-NO" sz="2000" dirty="0" err="1">
                <a:solidFill>
                  <a:schemeClr val="tx1"/>
                </a:solidFill>
              </a:rPr>
              <a:t>results</a:t>
            </a:r>
            <a:r>
              <a:rPr lang="nb-NO" sz="2000" dirty="0">
                <a:solidFill>
                  <a:schemeClr val="tx1"/>
                </a:solidFill>
              </a:rPr>
              <a:t> from first </a:t>
            </a:r>
            <a:r>
              <a:rPr lang="nb-NO" sz="2000" dirty="0" err="1">
                <a:solidFill>
                  <a:schemeClr val="tx1"/>
                </a:solidFill>
              </a:rPr>
              <a:t>year</a:t>
            </a:r>
            <a:r>
              <a:rPr lang="nb-NO" sz="2000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endParaRPr lang="nb-NO" sz="2000" dirty="0">
              <a:solidFill>
                <a:schemeClr val="tx1"/>
              </a:solidFill>
            </a:endParaRPr>
          </a:p>
          <a:p>
            <a:r>
              <a:rPr lang="nb-NO" sz="2000" dirty="0" err="1">
                <a:solidFill>
                  <a:schemeClr val="tx1"/>
                </a:solidFill>
              </a:rPr>
              <a:t>EnKF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anomaly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assimilation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with</a:t>
            </a:r>
            <a:r>
              <a:rPr lang="nb-NO" sz="2000" dirty="0">
                <a:solidFill>
                  <a:schemeClr val="tx1"/>
                </a:solidFill>
              </a:rPr>
              <a:t> 1980-2010 </a:t>
            </a:r>
            <a:r>
              <a:rPr lang="nb-NO" sz="2000" dirty="0" err="1">
                <a:solidFill>
                  <a:schemeClr val="tx1"/>
                </a:solidFill>
              </a:rPr>
              <a:t>reference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period</a:t>
            </a:r>
            <a:endParaRPr lang="nb-NO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b-NO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39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829"/>
    </mc:Choice>
    <mc:Fallback xmlns="">
      <p:transition spd="slow" advTm="9682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20939-91E1-E573-F0BD-AD2B47A0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1781312" cy="338554"/>
          </a:xfrm>
        </p:spPr>
        <p:txBody>
          <a:bodyPr/>
          <a:lstStyle/>
          <a:p>
            <a:r>
              <a:rPr lang="en-US" sz="2200" dirty="0"/>
              <a:t>Assimilation of daily SST and monthly T/S observations – </a:t>
            </a:r>
            <a:r>
              <a:rPr lang="en-US" sz="2200" dirty="0" err="1"/>
              <a:t>obs</a:t>
            </a:r>
            <a:r>
              <a:rPr lang="en-US" sz="2200" dirty="0"/>
              <a:t> vs free run</a:t>
            </a:r>
            <a:endParaRPr lang="en-NO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6990E-F9BC-87DA-F948-9DD3F0158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5</a:t>
            </a:fld>
            <a:endParaRPr lang="nb-NO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50209D-E030-C608-71AD-58795D9566C7}"/>
              </a:ext>
            </a:extLst>
          </p:cNvPr>
          <p:cNvSpPr txBox="1"/>
          <p:nvPr/>
        </p:nvSpPr>
        <p:spPr>
          <a:xfrm>
            <a:off x="2771482" y="1480989"/>
            <a:ext cx="93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OISST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0C56E3-D0BB-0EEC-9F49-AA8CE53E0784}"/>
              </a:ext>
            </a:extLst>
          </p:cNvPr>
          <p:cNvSpPr txBox="1"/>
          <p:nvPr/>
        </p:nvSpPr>
        <p:spPr>
          <a:xfrm>
            <a:off x="7947351" y="1459419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 FREE (member 1)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C7E06C5-7309-9F30-E927-48C0D958F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0" y="5176764"/>
            <a:ext cx="552450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mparison of the world map&#10;&#10;Description automatically generated with medium confidence">
            <a:extLst>
              <a:ext uri="{FF2B5EF4-FFF2-40B4-BE49-F238E27FC236}">
                <a16:creationId xmlns:a16="http://schemas.microsoft.com/office/drawing/2014/main" id="{78CCB847-DA20-44F4-4986-96FF65FDA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" y="1917172"/>
            <a:ext cx="1192784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14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20939-91E1-E573-F0BD-AD2B47A0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1781312" cy="338554"/>
          </a:xfrm>
        </p:spPr>
        <p:txBody>
          <a:bodyPr/>
          <a:lstStyle/>
          <a:p>
            <a:r>
              <a:rPr lang="en-US" sz="2200" dirty="0"/>
              <a:t>Assimilation of daily SST and monthly T/S observations – </a:t>
            </a:r>
            <a:r>
              <a:rPr lang="en-US" sz="2200" dirty="0" err="1"/>
              <a:t>obs</a:t>
            </a:r>
            <a:r>
              <a:rPr lang="en-US" sz="2200" dirty="0"/>
              <a:t> vs monthly assimilation </a:t>
            </a:r>
            <a:endParaRPr lang="en-NO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6990E-F9BC-87DA-F948-9DD3F0158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6</a:t>
            </a:fld>
            <a:endParaRPr lang="nb-NO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0C56E3-D0BB-0EEC-9F49-AA8CE53E0784}"/>
              </a:ext>
            </a:extLst>
          </p:cNvPr>
          <p:cNvSpPr txBox="1"/>
          <p:nvPr/>
        </p:nvSpPr>
        <p:spPr>
          <a:xfrm>
            <a:off x="7480588" y="1461645"/>
            <a:ext cx="3151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00B050"/>
                </a:solidFill>
              </a:rPr>
              <a:t>MONTHLY (ensemble mean)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F502EF-B584-AF23-E5E5-212D8C05D8EE}"/>
              </a:ext>
            </a:extLst>
          </p:cNvPr>
          <p:cNvSpPr txBox="1"/>
          <p:nvPr/>
        </p:nvSpPr>
        <p:spPr>
          <a:xfrm>
            <a:off x="2771482" y="1480989"/>
            <a:ext cx="93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OISST 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FD637CFE-147D-94D6-C87D-169199DE2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0" y="5176764"/>
            <a:ext cx="552450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82B56B-F3E0-2816-9BBD-932EA656AA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32080" y="1917172"/>
            <a:ext cx="1192784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71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20939-91E1-E573-F0BD-AD2B47A0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1781312" cy="338554"/>
          </a:xfrm>
        </p:spPr>
        <p:txBody>
          <a:bodyPr/>
          <a:lstStyle/>
          <a:p>
            <a:r>
              <a:rPr lang="en-US" sz="2200" dirty="0"/>
              <a:t>Assimilation of daily SST and monthly T/S observations – </a:t>
            </a:r>
            <a:r>
              <a:rPr lang="en-US" sz="2200" dirty="0" err="1"/>
              <a:t>obs</a:t>
            </a:r>
            <a:r>
              <a:rPr lang="en-US" sz="2200" dirty="0"/>
              <a:t> vs daily assimilation</a:t>
            </a:r>
            <a:endParaRPr lang="en-NO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6990E-F9BC-87DA-F948-9DD3F0158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7</a:t>
            </a:fld>
            <a:endParaRPr lang="nb-NO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D4F1FC-1C8A-6F7B-7EF8-4B6C88C4C436}"/>
              </a:ext>
            </a:extLst>
          </p:cNvPr>
          <p:cNvSpPr txBox="1"/>
          <p:nvPr/>
        </p:nvSpPr>
        <p:spPr>
          <a:xfrm>
            <a:off x="7480588" y="1461645"/>
            <a:ext cx="2689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C00000"/>
                </a:solidFill>
              </a:rPr>
              <a:t>DAILY (ensemble mean)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DF3FAE-BB16-46FB-46DB-D67D1E0BBC31}"/>
              </a:ext>
            </a:extLst>
          </p:cNvPr>
          <p:cNvSpPr txBox="1"/>
          <p:nvPr/>
        </p:nvSpPr>
        <p:spPr>
          <a:xfrm>
            <a:off x="2771482" y="1480989"/>
            <a:ext cx="93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OISST 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C89D5B0D-E810-D92E-AE95-38652932A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0" y="5176764"/>
            <a:ext cx="552450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B928FC-74D1-AAF6-888B-5F203693076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32080" y="1917172"/>
            <a:ext cx="1192784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49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20939-91E1-E573-F0BD-AD2B47A0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1781312" cy="338554"/>
          </a:xfrm>
        </p:spPr>
        <p:txBody>
          <a:bodyPr/>
          <a:lstStyle/>
          <a:p>
            <a:r>
              <a:rPr lang="en-US" sz="2200" dirty="0"/>
              <a:t>Assimilation of daily SST and monthly T/S observations – global statistics (spatial averages)</a:t>
            </a:r>
            <a:endParaRPr lang="en-NO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6990E-F9BC-87DA-F948-9DD3F0158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8</a:t>
            </a:fld>
            <a:endParaRPr lang="nb-NO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32A1207-1411-A954-C5D8-68ED741B8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1588"/>
            <a:ext cx="1219200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929D64-593D-5745-58A3-94BE5C9FF9FE}"/>
                  </a:ext>
                </a:extLst>
              </p:cNvPr>
              <p:cNvSpPr txBox="1"/>
              <p:nvPr/>
            </p:nvSpPr>
            <p:spPr>
              <a:xfrm>
                <a:off x="1079577" y="5922556"/>
                <a:ext cx="4586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𝐴𝐶𝐶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𝑝𝑎𝑡𝑡𝑒𝑟𝑛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𝑐𝑜𝑟𝑟𝑒𝑙𝑎𝑡𝑖𝑜𝑛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𝑎𝑟𝑒𝑎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𝑤𝑒𝑖𝑔h𝑡𝑒𝑑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O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929D64-593D-5745-58A3-94BE5C9FF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77" y="5922556"/>
                <a:ext cx="4586768" cy="276999"/>
              </a:xfrm>
              <a:prstGeom prst="rect">
                <a:avLst/>
              </a:prstGeom>
              <a:blipFill>
                <a:blip r:embed="rId4"/>
                <a:stretch>
                  <a:fillRect l="-1653" t="-4348" b="-3913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AE1AD7-34AA-330D-71E3-CEDF2F453653}"/>
                  </a:ext>
                </a:extLst>
              </p:cNvPr>
              <p:cNvSpPr txBox="1"/>
              <p:nvPr/>
            </p:nvSpPr>
            <p:spPr>
              <a:xfrm>
                <a:off x="6424056" y="5666504"/>
                <a:ext cx="5638338" cy="1384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𝑅𝑀𝑆𝐸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𝑟𝑜𝑜𝑡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𝑚𝑒𝑎𝑛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𝑠𝑞𝑢𝑎𝑟𝑒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𝑑𝑒𝑣𝑖𝑎𝑡𝑖𝑜𝑛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𝑎𝑟𝑒𝑎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𝑤𝑒𝑖𝑔h𝑡𝑒𝑑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nb-NO" b="0" dirty="0"/>
                  <a:t> </a:t>
                </a:r>
                <a:endParaRPr lang="nb-NO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nb-NO">
                              <a:latin typeface="Cambria Math" panose="02040503050406030204" pitchFamily="18" charset="0"/>
                            </a:rPr>
                            <m:t>ERR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𝑂𝐵𝑆</m:t>
                          </m:r>
                        </m:sub>
                      </m:sSub>
                      <m:r>
                        <a:rPr lang="nb-NO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𝑜𝑏𝑠𝑒𝑟𝑣𝑎𝑡𝑖𝑜𝑛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𝑒𝑟𝑟𝑜𝑟</m:t>
                      </m:r>
                      <m:d>
                        <m:dPr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𝑤𝑒𝑖𝑔h𝑡𝑒𝑑</m:t>
                          </m:r>
                        </m:e>
                      </m:d>
                    </m:oMath>
                  </m:oMathPara>
                </a14:m>
                <a:endParaRPr lang="nb-NO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O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𝐸𝑁𝑆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nb-N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𝑒𝑛𝑠𝑒𝑚𝑏𝑙𝑒</m:t>
                      </m:r>
                      <m:r>
                        <a:rPr lang="nb-N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nb-N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𝑠𝑝𝑟𝑒𝑎𝑑</m:t>
                      </m:r>
                      <m:r>
                        <a:rPr lang="nb-N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𝑎𝑟𝑒𝑎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𝑤𝑒𝑖𝑔h𝑡𝑒𝑑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b-NO" b="0" dirty="0">
                  <a:ea typeface="Cambria Math" panose="02040503050406030204" pitchFamily="18" charset="0"/>
                </a:endParaRPr>
              </a:p>
              <a:p>
                <a:endParaRPr lang="nb-NO" b="0" dirty="0">
                  <a:ea typeface="Cambria Math" panose="02040503050406030204" pitchFamily="18" charset="0"/>
                </a:endParaRPr>
              </a:p>
              <a:p>
                <a:endParaRPr lang="en-NO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AE1AD7-34AA-330D-71E3-CEDF2F453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056" y="5666504"/>
                <a:ext cx="5638338" cy="1384995"/>
              </a:xfrm>
              <a:prstGeom prst="rect">
                <a:avLst/>
              </a:prstGeom>
              <a:blipFill>
                <a:blip r:embed="rId5"/>
                <a:stretch>
                  <a:fillRect l="-1348" t="-181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0203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20939-91E1-E573-F0BD-AD2B47A0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58445"/>
            <a:ext cx="11781312" cy="338554"/>
          </a:xfrm>
        </p:spPr>
        <p:txBody>
          <a:bodyPr/>
          <a:lstStyle/>
          <a:p>
            <a:r>
              <a:rPr lang="en-US" sz="2200" dirty="0"/>
              <a:t>Assimilation of daily SST and monthly T/S observations – global statistics (spatial averages)</a:t>
            </a:r>
            <a:endParaRPr lang="en-NO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6990E-F9BC-87DA-F948-9DD3F0158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48F1-6D36-4902-B57A-69A845AA9B7E}" type="slidenum">
              <a:rPr lang="nb-NO" smtClean="0"/>
              <a:t>9</a:t>
            </a:fld>
            <a:endParaRPr lang="nb-NO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32A1207-1411-A954-C5D8-68ED741B8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4795" y="1271588"/>
            <a:ext cx="1210241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929D64-593D-5745-58A3-94BE5C9FF9FE}"/>
                  </a:ext>
                </a:extLst>
              </p:cNvPr>
              <p:cNvSpPr txBox="1"/>
              <p:nvPr/>
            </p:nvSpPr>
            <p:spPr>
              <a:xfrm>
                <a:off x="1079577" y="5922556"/>
                <a:ext cx="4586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𝐴𝐶𝐶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𝑝𝑎𝑡𝑡𝑒𝑟𝑛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𝑐𝑜𝑟𝑟𝑒𝑙𝑎𝑡𝑖𝑜𝑛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𝑎𝑟𝑒𝑎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𝑤𝑒𝑖𝑔h𝑡𝑒𝑑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O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929D64-593D-5745-58A3-94BE5C9FF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77" y="5922556"/>
                <a:ext cx="4586768" cy="276999"/>
              </a:xfrm>
              <a:prstGeom prst="rect">
                <a:avLst/>
              </a:prstGeom>
              <a:blipFill>
                <a:blip r:embed="rId4"/>
                <a:stretch>
                  <a:fillRect l="-1653" t="-4348" b="-3913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AE1AD7-34AA-330D-71E3-CEDF2F453653}"/>
                  </a:ext>
                </a:extLst>
              </p:cNvPr>
              <p:cNvSpPr txBox="1"/>
              <p:nvPr/>
            </p:nvSpPr>
            <p:spPr>
              <a:xfrm>
                <a:off x="6424056" y="5666504"/>
                <a:ext cx="5638338" cy="1384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𝑅𝑀𝑆𝐸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𝑟𝑜𝑜𝑡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𝑚𝑒𝑎𝑛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𝑠𝑞𝑢𝑎𝑟𝑒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𝑑𝑒𝑣𝑖𝑎𝑡𝑖𝑜𝑛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𝑎𝑟𝑒𝑎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𝑤𝑒𝑖𝑔h𝑡𝑒𝑑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nb-NO" b="0" dirty="0"/>
                  <a:t> </a:t>
                </a:r>
                <a:endParaRPr lang="nb-NO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nb-NO">
                              <a:latin typeface="Cambria Math" panose="02040503050406030204" pitchFamily="18" charset="0"/>
                            </a:rPr>
                            <m:t>ERR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𝑂𝐵𝑆</m:t>
                          </m:r>
                        </m:sub>
                      </m:sSub>
                      <m:r>
                        <a:rPr lang="nb-NO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𝑜𝑏𝑠𝑒𝑟𝑣𝑎𝑡𝑖𝑜𝑛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𝑒𝑟𝑟𝑜𝑟</m:t>
                      </m:r>
                      <m:d>
                        <m:dPr>
                          <m:ctrlPr>
                            <a:rPr lang="nb-N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𝑤𝑒𝑖𝑔h𝑡𝑒𝑑</m:t>
                          </m:r>
                        </m:e>
                      </m:d>
                    </m:oMath>
                  </m:oMathPara>
                </a14:m>
                <a:endParaRPr lang="nb-NO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O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𝐸𝑁𝑆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nb-N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𝑒𝑛𝑠𝑒𝑚𝑏𝑙𝑒</m:t>
                      </m:r>
                      <m:r>
                        <a:rPr lang="nb-N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nb-N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𝑠𝑝𝑟𝑒𝑎𝑑</m:t>
                      </m:r>
                      <m:r>
                        <a:rPr lang="nb-N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𝑎𝑟𝑒𝑎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𝑤𝑒𝑖𝑔h𝑡𝑒𝑑</m:t>
                      </m:r>
                      <m:r>
                        <a:rPr lang="nb-NO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b-NO" b="0" dirty="0">
                  <a:ea typeface="Cambria Math" panose="02040503050406030204" pitchFamily="18" charset="0"/>
                </a:endParaRPr>
              </a:p>
              <a:p>
                <a:endParaRPr lang="nb-NO" b="0" dirty="0">
                  <a:ea typeface="Cambria Math" panose="02040503050406030204" pitchFamily="18" charset="0"/>
                </a:endParaRPr>
              </a:p>
              <a:p>
                <a:endParaRPr lang="en-NO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AE1AD7-34AA-330D-71E3-CEDF2F453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056" y="5666504"/>
                <a:ext cx="5638338" cy="1384995"/>
              </a:xfrm>
              <a:prstGeom prst="rect">
                <a:avLst/>
              </a:prstGeom>
              <a:blipFill>
                <a:blip r:embed="rId5"/>
                <a:stretch>
                  <a:fillRect l="-1348" t="-181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26874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lank">
  <a:themeElements>
    <a:clrScheme name="Bjerknes Centre">
      <a:dk1>
        <a:sysClr val="windowText" lastClr="000000"/>
      </a:dk1>
      <a:lt1>
        <a:sysClr val="window" lastClr="FFFFFF"/>
      </a:lt1>
      <a:dk2>
        <a:srgbClr val="007194"/>
      </a:dk2>
      <a:lt2>
        <a:srgbClr val="8FC8FC"/>
      </a:lt2>
      <a:accent1>
        <a:srgbClr val="007194"/>
      </a:accent1>
      <a:accent2>
        <a:srgbClr val="8FC8FC"/>
      </a:accent2>
      <a:accent3>
        <a:srgbClr val="30A1A5"/>
      </a:accent3>
      <a:accent4>
        <a:srgbClr val="30302F"/>
      </a:accent4>
      <a:accent5>
        <a:srgbClr val="810048"/>
      </a:accent5>
      <a:accent6>
        <a:srgbClr val="CA0045"/>
      </a:accent6>
      <a:hlink>
        <a:srgbClr val="CA0045"/>
      </a:hlink>
      <a:folHlink>
        <a:srgbClr val="810048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jerknes_PPT_16_9_v2.potx" id="{F5C35AE3-2B2E-4A4D-BD76-002FFE0A1658}" vid="{7E695B57-A21E-4A97-96BC-296B8590F30C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33041</TotalTime>
  <Words>2189</Words>
  <Application>Microsoft Macintosh PowerPoint</Application>
  <PresentationFormat>Widescreen</PresentationFormat>
  <Paragraphs>426</Paragraphs>
  <Slides>32</Slides>
  <Notes>32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Cambria Math</vt:lpstr>
      <vt:lpstr>Menlo</vt:lpstr>
      <vt:lpstr>blank</vt:lpstr>
      <vt:lpstr>think-cell Slide</vt:lpstr>
      <vt:lpstr>Ready-to-use setup for high-frequent EnKF assimilation with NorESM2</vt:lpstr>
      <vt:lpstr>PowerPoint Presentation</vt:lpstr>
      <vt:lpstr>DA implementations for NorCPM</vt:lpstr>
      <vt:lpstr>Daily ocean data assimilation with NorESM2 (preliminary results)    </vt:lpstr>
      <vt:lpstr>Assimilation of daily SST and monthly T/S observations – obs vs free run</vt:lpstr>
      <vt:lpstr>Assimilation of daily SST and monthly T/S observations – obs vs monthly assimilation </vt:lpstr>
      <vt:lpstr>Assimilation of daily SST and monthly T/S observations – obs vs daily assimilation</vt:lpstr>
      <vt:lpstr>Assimilation of daily SST and monthly T/S observations – global statistics (spatial averages)</vt:lpstr>
      <vt:lpstr>Assimilation of daily SST and monthly T/S observations – global statistics (spatial averages)</vt:lpstr>
      <vt:lpstr>NorCPM roadmap towards DCPP CMIP7   </vt:lpstr>
      <vt:lpstr>PowerPoint Presentation</vt:lpstr>
      <vt:lpstr>NorCPM repository with revised structure https://github.com/NorESMhub/NorCPM  </vt:lpstr>
      <vt:lpstr>Mini-tutorial for performing a daily assimilation experiment using NorESM2-LM</vt:lpstr>
      <vt:lpstr>Workflow</vt:lpstr>
      <vt:lpstr>Customizing NorESM2 (cpu settings, source code, diagnostic output)</vt:lpstr>
      <vt:lpstr>Settings file – experiment and job settings </vt:lpstr>
      <vt:lpstr>Settings file – initialisation option 1: guessed reference case names</vt:lpstr>
      <vt:lpstr>Settings file – initialisation option 2: explicitely specified reference case names</vt:lpstr>
      <vt:lpstr>Settings file – initialisation option 3: single reference case, multiple reference dates</vt:lpstr>
      <vt:lpstr>Settings file – assimilation</vt:lpstr>
      <vt:lpstr>PowerPoint Presentation</vt:lpstr>
      <vt:lpstr>How to contribute to developing NorESMhub/NorCPM</vt:lpstr>
      <vt:lpstr>How to contribute to developing NorESMhub/NorCPM</vt:lpstr>
      <vt:lpstr>How to contribute to developing NorESMhub/NorCPM </vt:lpstr>
      <vt:lpstr>How to contribute to developing NorESMhub/NorCPM </vt:lpstr>
      <vt:lpstr>How to contribute to developing NorESMhub/NorCPM </vt:lpstr>
      <vt:lpstr>How to contribute to developing NorESMhub/NorCPM </vt:lpstr>
      <vt:lpstr>How to contribute to developing NorESMhub/NorCPM </vt:lpstr>
      <vt:lpstr>How to contribute to developing NorESMhub/NorCPM </vt:lpstr>
      <vt:lpstr>How to contribute to developing NorESMhub/NorCPM </vt:lpstr>
      <vt:lpstr>How to contribute to NorCPM </vt:lpstr>
      <vt:lpstr>Status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subject/>
  <dc:creator>Ingo Bethke</dc:creator>
  <cp:keywords/>
  <dc:description/>
  <cp:lastModifiedBy>Ingo Bethke</cp:lastModifiedBy>
  <cp:revision>48</cp:revision>
  <dcterms:created xsi:type="dcterms:W3CDTF">2019-06-05T13:39:33Z</dcterms:created>
  <dcterms:modified xsi:type="dcterms:W3CDTF">2024-09-26T09:02:52Z</dcterms:modified>
  <cp:category/>
</cp:coreProperties>
</file>